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8" r:id="rId11"/>
    <p:sldId id="265" r:id="rId12"/>
    <p:sldId id="266" r:id="rId13"/>
    <p:sldId id="267"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8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80" autoAdjust="0"/>
    <p:restoredTop sz="94660"/>
  </p:normalViewPr>
  <p:slideViewPr>
    <p:cSldViewPr snapToGrid="0">
      <p:cViewPr varScale="1">
        <p:scale>
          <a:sx n="82" d="100"/>
          <a:sy n="82" d="100"/>
        </p:scale>
        <p:origin x="78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2230A8-B4D9-4DF3-8396-F2CA29DDA27F}"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IN"/>
        </a:p>
      </dgm:t>
    </dgm:pt>
    <dgm:pt modelId="{CF4B15D3-416E-4079-94AF-0A3482D907E0}">
      <dgm:prSet phldrT="[Text]" custT="1"/>
      <dgm:spPr>
        <a:solidFill>
          <a:srgbClr val="D21CAF"/>
        </a:solidFill>
      </dgm:spPr>
      <dgm:t>
        <a:bodyPr/>
        <a:lstStyle/>
        <a:p>
          <a:r>
            <a:rPr lang="en-IN" sz="2000"/>
            <a:t>First Order Motion Model</a:t>
          </a:r>
          <a:endParaRPr lang="en-IN" sz="2000" dirty="0"/>
        </a:p>
      </dgm:t>
    </dgm:pt>
    <dgm:pt modelId="{78A01519-CDFB-491F-A029-BF57C04AFE64}" type="parTrans" cxnId="{3DDD8384-3980-4673-B21E-DA61F8C1F4BA}">
      <dgm:prSet/>
      <dgm:spPr/>
      <dgm:t>
        <a:bodyPr/>
        <a:lstStyle/>
        <a:p>
          <a:endParaRPr lang="en-IN" sz="2000"/>
        </a:p>
      </dgm:t>
    </dgm:pt>
    <dgm:pt modelId="{6EF69D72-40BC-427F-9815-23296F1DBDD9}" type="sibTrans" cxnId="{3DDD8384-3980-4673-B21E-DA61F8C1F4BA}">
      <dgm:prSet/>
      <dgm:spPr/>
      <dgm:t>
        <a:bodyPr/>
        <a:lstStyle/>
        <a:p>
          <a:endParaRPr lang="en-IN" sz="2000"/>
        </a:p>
      </dgm:t>
    </dgm:pt>
    <dgm:pt modelId="{05A2605A-D7C9-4C41-A5F7-3DB83DE2EA53}">
      <dgm:prSet phldrT="[Text]" custT="1"/>
      <dgm:spPr>
        <a:solidFill>
          <a:srgbClr val="F3A3E4"/>
        </a:solidFill>
        <a:ln>
          <a:solidFill>
            <a:schemeClr val="tx1"/>
          </a:solidFill>
        </a:ln>
      </dgm:spPr>
      <dgm:t>
        <a:bodyPr lIns="36000" tIns="36000" rIns="36000" bIns="36000"/>
        <a:lstStyle/>
        <a:p>
          <a:r>
            <a:rPr lang="en-IN" sz="1400">
              <a:solidFill>
                <a:schemeClr val="tx1"/>
              </a:solidFill>
            </a:rPr>
            <a:t>Local Affine Transformation</a:t>
          </a:r>
          <a:endParaRPr lang="en-IN" sz="1400" dirty="0">
            <a:solidFill>
              <a:schemeClr val="tx1"/>
            </a:solidFill>
          </a:endParaRPr>
        </a:p>
      </dgm:t>
    </dgm:pt>
    <dgm:pt modelId="{A85A5679-B42A-4C18-AEB4-44DD0CF74387}" type="parTrans" cxnId="{11CAEB11-0CFD-41F3-B612-5878D04FD46D}">
      <dgm:prSet custT="1"/>
      <dgm:spPr>
        <a:solidFill>
          <a:schemeClr val="bg1"/>
        </a:solidFill>
      </dgm:spPr>
      <dgm:t>
        <a:bodyPr/>
        <a:lstStyle/>
        <a:p>
          <a:endParaRPr lang="en-IN" sz="1800"/>
        </a:p>
      </dgm:t>
    </dgm:pt>
    <dgm:pt modelId="{F5651FD5-11C2-4538-AEA7-3B84289608D7}" type="sibTrans" cxnId="{11CAEB11-0CFD-41F3-B612-5878D04FD46D}">
      <dgm:prSet/>
      <dgm:spPr/>
      <dgm:t>
        <a:bodyPr/>
        <a:lstStyle/>
        <a:p>
          <a:endParaRPr lang="en-IN" sz="2000"/>
        </a:p>
      </dgm:t>
    </dgm:pt>
    <dgm:pt modelId="{81939BB2-412E-4E82-9AE0-91E77A34FBF7}">
      <dgm:prSet phldrT="[Text]" custT="1"/>
      <dgm:spPr>
        <a:solidFill>
          <a:srgbClr val="F3A3E4"/>
        </a:solidFill>
        <a:ln>
          <a:solidFill>
            <a:schemeClr val="tx1"/>
          </a:solidFill>
        </a:ln>
      </dgm:spPr>
      <dgm:t>
        <a:bodyPr lIns="144000" tIns="144000" rIns="144000" bIns="144000"/>
        <a:lstStyle/>
        <a:p>
          <a:r>
            <a:rPr lang="en-IN" sz="1400">
              <a:solidFill>
                <a:schemeClr val="tx1"/>
              </a:solidFill>
            </a:rPr>
            <a:t>Training losses</a:t>
          </a:r>
          <a:endParaRPr lang="en-IN" sz="1400" dirty="0">
            <a:solidFill>
              <a:schemeClr val="tx1"/>
            </a:solidFill>
          </a:endParaRPr>
        </a:p>
      </dgm:t>
    </dgm:pt>
    <dgm:pt modelId="{A23AFAF7-4260-4A3B-825F-A1DEC758A5D9}" type="parTrans" cxnId="{238FFB66-6F10-4D49-947D-02A025476837}">
      <dgm:prSet custT="1"/>
      <dgm:spPr>
        <a:solidFill>
          <a:schemeClr val="bg1"/>
        </a:solidFill>
      </dgm:spPr>
      <dgm:t>
        <a:bodyPr/>
        <a:lstStyle/>
        <a:p>
          <a:endParaRPr lang="en-IN" sz="1800"/>
        </a:p>
      </dgm:t>
    </dgm:pt>
    <dgm:pt modelId="{DFCA0189-A73F-4930-B7BA-7DC140440689}" type="sibTrans" cxnId="{238FFB66-6F10-4D49-947D-02A025476837}">
      <dgm:prSet/>
      <dgm:spPr/>
      <dgm:t>
        <a:bodyPr/>
        <a:lstStyle/>
        <a:p>
          <a:endParaRPr lang="en-IN" sz="2000"/>
        </a:p>
      </dgm:t>
    </dgm:pt>
    <dgm:pt modelId="{9699CF6C-ED10-498C-9EE0-10AD4780E592}">
      <dgm:prSet phldrT="[Text]" custT="1"/>
      <dgm:spPr>
        <a:solidFill>
          <a:srgbClr val="F3A3E4"/>
        </a:solidFill>
        <a:ln>
          <a:solidFill>
            <a:schemeClr val="tx1"/>
          </a:solidFill>
        </a:ln>
      </dgm:spPr>
      <dgm:t>
        <a:bodyPr lIns="144000" tIns="144000" rIns="144000" bIns="144000"/>
        <a:lstStyle/>
        <a:p>
          <a:r>
            <a:rPr lang="en-IN" sz="1400">
              <a:solidFill>
                <a:schemeClr val="tx1"/>
              </a:solidFill>
            </a:rPr>
            <a:t>Testing Stage</a:t>
          </a:r>
          <a:endParaRPr lang="en-IN" sz="1400" dirty="0">
            <a:solidFill>
              <a:schemeClr val="tx1"/>
            </a:solidFill>
          </a:endParaRPr>
        </a:p>
      </dgm:t>
    </dgm:pt>
    <dgm:pt modelId="{CA2E28C6-507A-4797-BA20-005F62F2ACC0}" type="parTrans" cxnId="{C8DE3134-E778-4B38-AC3D-8C4ECC127F41}">
      <dgm:prSet custT="1"/>
      <dgm:spPr>
        <a:solidFill>
          <a:schemeClr val="bg1"/>
        </a:solidFill>
      </dgm:spPr>
      <dgm:t>
        <a:bodyPr/>
        <a:lstStyle/>
        <a:p>
          <a:endParaRPr lang="en-IN" sz="1800"/>
        </a:p>
      </dgm:t>
    </dgm:pt>
    <dgm:pt modelId="{A8798881-4C54-4ED5-BBA7-35482D8CA756}" type="sibTrans" cxnId="{C8DE3134-E778-4B38-AC3D-8C4ECC127F41}">
      <dgm:prSet/>
      <dgm:spPr/>
      <dgm:t>
        <a:bodyPr/>
        <a:lstStyle/>
        <a:p>
          <a:endParaRPr lang="en-IN" sz="2000"/>
        </a:p>
      </dgm:t>
    </dgm:pt>
    <dgm:pt modelId="{38FE8B02-CA92-44FC-A7D1-F5CDD75DAFDB}">
      <dgm:prSet phldrT="[Text]" custT="1"/>
      <dgm:spPr>
        <a:solidFill>
          <a:srgbClr val="F3A3E4"/>
        </a:solidFill>
        <a:ln>
          <a:solidFill>
            <a:schemeClr val="tx1"/>
          </a:solidFill>
        </a:ln>
      </dgm:spPr>
      <dgm:t>
        <a:bodyPr lIns="144000" tIns="144000" rIns="144000" bIns="144000"/>
        <a:lstStyle/>
        <a:p>
          <a:r>
            <a:rPr lang="en-IN" sz="1400">
              <a:solidFill>
                <a:schemeClr val="tx1"/>
              </a:solidFill>
            </a:rPr>
            <a:t>Occlusion Aware Image Generation</a:t>
          </a:r>
          <a:endParaRPr lang="en-IN" sz="1400" dirty="0">
            <a:solidFill>
              <a:schemeClr val="tx1"/>
            </a:solidFill>
          </a:endParaRPr>
        </a:p>
      </dgm:t>
    </dgm:pt>
    <dgm:pt modelId="{9C9B08E1-1AA4-45EC-A2CB-4E31CBFBB14C}" type="parTrans" cxnId="{F289E8F2-7409-478C-BBC2-6BA3422D39C7}">
      <dgm:prSet custT="1"/>
      <dgm:spPr>
        <a:solidFill>
          <a:schemeClr val="bg1"/>
        </a:solidFill>
      </dgm:spPr>
      <dgm:t>
        <a:bodyPr/>
        <a:lstStyle/>
        <a:p>
          <a:endParaRPr lang="en-IN" sz="1800"/>
        </a:p>
      </dgm:t>
    </dgm:pt>
    <dgm:pt modelId="{B17AC7CA-FDBA-4A3B-A4F2-36CD5145FC5F}" type="sibTrans" cxnId="{F289E8F2-7409-478C-BBC2-6BA3422D39C7}">
      <dgm:prSet/>
      <dgm:spPr/>
      <dgm:t>
        <a:bodyPr/>
        <a:lstStyle/>
        <a:p>
          <a:endParaRPr lang="en-IN" sz="2000"/>
        </a:p>
      </dgm:t>
    </dgm:pt>
    <dgm:pt modelId="{0CA58DDA-99D0-45A5-B5C4-8A2AEA981AA1}" type="pres">
      <dgm:prSet presAssocID="{5F2230A8-B4D9-4DF3-8396-F2CA29DDA27F}" presName="Name0" presStyleCnt="0">
        <dgm:presLayoutVars>
          <dgm:chMax val="1"/>
          <dgm:dir/>
          <dgm:animLvl val="ctr"/>
          <dgm:resizeHandles val="exact"/>
        </dgm:presLayoutVars>
      </dgm:prSet>
      <dgm:spPr/>
    </dgm:pt>
    <dgm:pt modelId="{9CA4BD3B-EB4E-4808-9D37-078E39C6A9A9}" type="pres">
      <dgm:prSet presAssocID="{CF4B15D3-416E-4079-94AF-0A3482D907E0}" presName="centerShape" presStyleLbl="node0" presStyleIdx="0" presStyleCnt="1" custScaleX="90466" custScaleY="90465"/>
      <dgm:spPr/>
    </dgm:pt>
    <dgm:pt modelId="{7E34ACAE-56A7-4552-8739-1DA0AB9DF6F6}" type="pres">
      <dgm:prSet presAssocID="{A85A5679-B42A-4C18-AEB4-44DD0CF74387}" presName="parTrans" presStyleLbl="sibTrans2D1" presStyleIdx="0" presStyleCnt="4" custLinFactNeighborX="0"/>
      <dgm:spPr/>
    </dgm:pt>
    <dgm:pt modelId="{3C4BCBC9-3F5C-4537-AC59-2BB1EB234556}" type="pres">
      <dgm:prSet presAssocID="{A85A5679-B42A-4C18-AEB4-44DD0CF74387}" presName="connectorText" presStyleLbl="sibTrans2D1" presStyleIdx="0" presStyleCnt="4"/>
      <dgm:spPr/>
    </dgm:pt>
    <dgm:pt modelId="{00CB82F2-25B5-4AAF-8D71-24B8F78380F7}" type="pres">
      <dgm:prSet presAssocID="{05A2605A-D7C9-4C41-A5F7-3DB83DE2EA53}" presName="node" presStyleLbl="node1" presStyleIdx="0" presStyleCnt="4" custRadScaleRad="102713" custRadScaleInc="0">
        <dgm:presLayoutVars>
          <dgm:bulletEnabled val="1"/>
        </dgm:presLayoutVars>
      </dgm:prSet>
      <dgm:spPr/>
    </dgm:pt>
    <dgm:pt modelId="{00533F77-EF85-4B4E-9A4F-0E08EE67A945}" type="pres">
      <dgm:prSet presAssocID="{A23AFAF7-4260-4A3B-825F-A1DEC758A5D9}" presName="parTrans" presStyleLbl="sibTrans2D1" presStyleIdx="1" presStyleCnt="4"/>
      <dgm:spPr/>
    </dgm:pt>
    <dgm:pt modelId="{585BDBDC-D742-4C09-AC50-59C481606A8B}" type="pres">
      <dgm:prSet presAssocID="{A23AFAF7-4260-4A3B-825F-A1DEC758A5D9}" presName="connectorText" presStyleLbl="sibTrans2D1" presStyleIdx="1" presStyleCnt="4"/>
      <dgm:spPr/>
    </dgm:pt>
    <dgm:pt modelId="{3BE465BF-FAC7-464A-9577-BB1286332AFF}" type="pres">
      <dgm:prSet presAssocID="{81939BB2-412E-4E82-9AE0-91E77A34FBF7}" presName="node" presStyleLbl="node1" presStyleIdx="1" presStyleCnt="4" custRadScaleRad="117178">
        <dgm:presLayoutVars>
          <dgm:bulletEnabled val="1"/>
        </dgm:presLayoutVars>
      </dgm:prSet>
      <dgm:spPr/>
    </dgm:pt>
    <dgm:pt modelId="{F54E4A22-807F-4814-BF37-B4D6FDDB8F60}" type="pres">
      <dgm:prSet presAssocID="{CA2E28C6-507A-4797-BA20-005F62F2ACC0}" presName="parTrans" presStyleLbl="sibTrans2D1" presStyleIdx="2" presStyleCnt="4"/>
      <dgm:spPr/>
    </dgm:pt>
    <dgm:pt modelId="{526BEDF1-1FF4-4969-8465-3913F08BDCF1}" type="pres">
      <dgm:prSet presAssocID="{CA2E28C6-507A-4797-BA20-005F62F2ACC0}" presName="connectorText" presStyleLbl="sibTrans2D1" presStyleIdx="2" presStyleCnt="4"/>
      <dgm:spPr/>
    </dgm:pt>
    <dgm:pt modelId="{2A2E5816-FA7F-43B4-B113-0F8EFC217901}" type="pres">
      <dgm:prSet presAssocID="{9699CF6C-ED10-498C-9EE0-10AD4780E592}" presName="node" presStyleLbl="node1" presStyleIdx="2" presStyleCnt="4" custRadScaleRad="103729" custRadScaleInc="0">
        <dgm:presLayoutVars>
          <dgm:bulletEnabled val="1"/>
        </dgm:presLayoutVars>
      </dgm:prSet>
      <dgm:spPr/>
    </dgm:pt>
    <dgm:pt modelId="{CDA890C1-E3EF-4673-8349-498221345081}" type="pres">
      <dgm:prSet presAssocID="{9C9B08E1-1AA4-45EC-A2CB-4E31CBFBB14C}" presName="parTrans" presStyleLbl="sibTrans2D1" presStyleIdx="3" presStyleCnt="4"/>
      <dgm:spPr/>
    </dgm:pt>
    <dgm:pt modelId="{36C0EF9F-78A6-416D-B5FB-9E7D6BB90557}" type="pres">
      <dgm:prSet presAssocID="{9C9B08E1-1AA4-45EC-A2CB-4E31CBFBB14C}" presName="connectorText" presStyleLbl="sibTrans2D1" presStyleIdx="3" presStyleCnt="4"/>
      <dgm:spPr/>
    </dgm:pt>
    <dgm:pt modelId="{591FC78D-9B45-46F7-9E7B-965C1B145950}" type="pres">
      <dgm:prSet presAssocID="{38FE8B02-CA92-44FC-A7D1-F5CDD75DAFDB}" presName="node" presStyleLbl="node1" presStyleIdx="3" presStyleCnt="4" custRadScaleRad="117178">
        <dgm:presLayoutVars>
          <dgm:bulletEnabled val="1"/>
        </dgm:presLayoutVars>
      </dgm:prSet>
      <dgm:spPr/>
    </dgm:pt>
  </dgm:ptLst>
  <dgm:cxnLst>
    <dgm:cxn modelId="{8DF36F02-B7A9-4A24-B196-FD0B601B5200}" type="presOf" srcId="{CF4B15D3-416E-4079-94AF-0A3482D907E0}" destId="{9CA4BD3B-EB4E-4808-9D37-078E39C6A9A9}" srcOrd="0" destOrd="0" presId="urn:microsoft.com/office/officeart/2005/8/layout/radial5"/>
    <dgm:cxn modelId="{11CAEB11-0CFD-41F3-B612-5878D04FD46D}" srcId="{CF4B15D3-416E-4079-94AF-0A3482D907E0}" destId="{05A2605A-D7C9-4C41-A5F7-3DB83DE2EA53}" srcOrd="0" destOrd="0" parTransId="{A85A5679-B42A-4C18-AEB4-44DD0CF74387}" sibTransId="{F5651FD5-11C2-4538-AEA7-3B84289608D7}"/>
    <dgm:cxn modelId="{C8DE3134-E778-4B38-AC3D-8C4ECC127F41}" srcId="{CF4B15D3-416E-4079-94AF-0A3482D907E0}" destId="{9699CF6C-ED10-498C-9EE0-10AD4780E592}" srcOrd="2" destOrd="0" parTransId="{CA2E28C6-507A-4797-BA20-005F62F2ACC0}" sibTransId="{A8798881-4C54-4ED5-BBA7-35482D8CA756}"/>
    <dgm:cxn modelId="{F621CF34-A71C-4E40-A7A1-695611A9906A}" type="presOf" srcId="{5F2230A8-B4D9-4DF3-8396-F2CA29DDA27F}" destId="{0CA58DDA-99D0-45A5-B5C4-8A2AEA981AA1}" srcOrd="0" destOrd="0" presId="urn:microsoft.com/office/officeart/2005/8/layout/radial5"/>
    <dgm:cxn modelId="{E9797035-C110-4147-9075-2FCBB50970EB}" type="presOf" srcId="{38FE8B02-CA92-44FC-A7D1-F5CDD75DAFDB}" destId="{591FC78D-9B45-46F7-9E7B-965C1B145950}" srcOrd="0" destOrd="0" presId="urn:microsoft.com/office/officeart/2005/8/layout/radial5"/>
    <dgm:cxn modelId="{EA664339-50F3-4359-8349-5FC2983ECA02}" type="presOf" srcId="{81939BB2-412E-4E82-9AE0-91E77A34FBF7}" destId="{3BE465BF-FAC7-464A-9577-BB1286332AFF}" srcOrd="0" destOrd="0" presId="urn:microsoft.com/office/officeart/2005/8/layout/radial5"/>
    <dgm:cxn modelId="{E1882666-B453-4A40-9939-D9E0C1B01850}" type="presOf" srcId="{CA2E28C6-507A-4797-BA20-005F62F2ACC0}" destId="{526BEDF1-1FF4-4969-8465-3913F08BDCF1}" srcOrd="1" destOrd="0" presId="urn:microsoft.com/office/officeart/2005/8/layout/radial5"/>
    <dgm:cxn modelId="{238FFB66-6F10-4D49-947D-02A025476837}" srcId="{CF4B15D3-416E-4079-94AF-0A3482D907E0}" destId="{81939BB2-412E-4E82-9AE0-91E77A34FBF7}" srcOrd="1" destOrd="0" parTransId="{A23AFAF7-4260-4A3B-825F-A1DEC758A5D9}" sibTransId="{DFCA0189-A73F-4930-B7BA-7DC140440689}"/>
    <dgm:cxn modelId="{8E227576-E192-4D94-9711-136ABB20051C}" type="presOf" srcId="{A85A5679-B42A-4C18-AEB4-44DD0CF74387}" destId="{3C4BCBC9-3F5C-4537-AC59-2BB1EB234556}" srcOrd="1" destOrd="0" presId="urn:microsoft.com/office/officeart/2005/8/layout/radial5"/>
    <dgm:cxn modelId="{3DDD8384-3980-4673-B21E-DA61F8C1F4BA}" srcId="{5F2230A8-B4D9-4DF3-8396-F2CA29DDA27F}" destId="{CF4B15D3-416E-4079-94AF-0A3482D907E0}" srcOrd="0" destOrd="0" parTransId="{78A01519-CDFB-491F-A029-BF57C04AFE64}" sibTransId="{6EF69D72-40BC-427F-9815-23296F1DBDD9}"/>
    <dgm:cxn modelId="{C73F7C98-7237-4BBE-BDEC-16E37CAF87E7}" type="presOf" srcId="{A23AFAF7-4260-4A3B-825F-A1DEC758A5D9}" destId="{585BDBDC-D742-4C09-AC50-59C481606A8B}" srcOrd="1" destOrd="0" presId="urn:microsoft.com/office/officeart/2005/8/layout/radial5"/>
    <dgm:cxn modelId="{7A06E3A9-DF51-41C2-B852-CB8D308B6E6C}" type="presOf" srcId="{A85A5679-B42A-4C18-AEB4-44DD0CF74387}" destId="{7E34ACAE-56A7-4552-8739-1DA0AB9DF6F6}" srcOrd="0" destOrd="0" presId="urn:microsoft.com/office/officeart/2005/8/layout/radial5"/>
    <dgm:cxn modelId="{C29DCCC7-EA64-4557-8DA3-D3D4265C6890}" type="presOf" srcId="{05A2605A-D7C9-4C41-A5F7-3DB83DE2EA53}" destId="{00CB82F2-25B5-4AAF-8D71-24B8F78380F7}" srcOrd="0" destOrd="0" presId="urn:microsoft.com/office/officeart/2005/8/layout/radial5"/>
    <dgm:cxn modelId="{24E6ECC7-8AB5-4A8A-99B7-63267BD680C0}" type="presOf" srcId="{A23AFAF7-4260-4A3B-825F-A1DEC758A5D9}" destId="{00533F77-EF85-4B4E-9A4F-0E08EE67A945}" srcOrd="0" destOrd="0" presId="urn:microsoft.com/office/officeart/2005/8/layout/radial5"/>
    <dgm:cxn modelId="{C80085D1-E70F-4D88-AA07-3F38F987DB01}" type="presOf" srcId="{9C9B08E1-1AA4-45EC-A2CB-4E31CBFBB14C}" destId="{36C0EF9F-78A6-416D-B5FB-9E7D6BB90557}" srcOrd="1" destOrd="0" presId="urn:microsoft.com/office/officeart/2005/8/layout/radial5"/>
    <dgm:cxn modelId="{961386D9-9F38-4BDA-8CC9-AA7DAB3E9BDF}" type="presOf" srcId="{9C9B08E1-1AA4-45EC-A2CB-4E31CBFBB14C}" destId="{CDA890C1-E3EF-4673-8349-498221345081}" srcOrd="0" destOrd="0" presId="urn:microsoft.com/office/officeart/2005/8/layout/radial5"/>
    <dgm:cxn modelId="{B7B1C9E0-9CF7-458A-9142-21413F9D8F9E}" type="presOf" srcId="{9699CF6C-ED10-498C-9EE0-10AD4780E592}" destId="{2A2E5816-FA7F-43B4-B113-0F8EFC217901}" srcOrd="0" destOrd="0" presId="urn:microsoft.com/office/officeart/2005/8/layout/radial5"/>
    <dgm:cxn modelId="{F289E8F2-7409-478C-BBC2-6BA3422D39C7}" srcId="{CF4B15D3-416E-4079-94AF-0A3482D907E0}" destId="{38FE8B02-CA92-44FC-A7D1-F5CDD75DAFDB}" srcOrd="3" destOrd="0" parTransId="{9C9B08E1-1AA4-45EC-A2CB-4E31CBFBB14C}" sibTransId="{B17AC7CA-FDBA-4A3B-A4F2-36CD5145FC5F}"/>
    <dgm:cxn modelId="{F3E0A4FA-2596-4FAA-A881-60F95E7FE024}" type="presOf" srcId="{CA2E28C6-507A-4797-BA20-005F62F2ACC0}" destId="{F54E4A22-807F-4814-BF37-B4D6FDDB8F60}" srcOrd="0" destOrd="0" presId="urn:microsoft.com/office/officeart/2005/8/layout/radial5"/>
    <dgm:cxn modelId="{56DDC179-E5B4-4326-9EFD-F65CC6CD1930}" type="presParOf" srcId="{0CA58DDA-99D0-45A5-B5C4-8A2AEA981AA1}" destId="{9CA4BD3B-EB4E-4808-9D37-078E39C6A9A9}" srcOrd="0" destOrd="0" presId="urn:microsoft.com/office/officeart/2005/8/layout/radial5"/>
    <dgm:cxn modelId="{D9D046AD-FEFA-4341-9F62-4E91AFC3E3DA}" type="presParOf" srcId="{0CA58DDA-99D0-45A5-B5C4-8A2AEA981AA1}" destId="{7E34ACAE-56A7-4552-8739-1DA0AB9DF6F6}" srcOrd="1" destOrd="0" presId="urn:microsoft.com/office/officeart/2005/8/layout/radial5"/>
    <dgm:cxn modelId="{8E68513D-DE1A-4272-A1C8-C8BCEECB503F}" type="presParOf" srcId="{7E34ACAE-56A7-4552-8739-1DA0AB9DF6F6}" destId="{3C4BCBC9-3F5C-4537-AC59-2BB1EB234556}" srcOrd="0" destOrd="0" presId="urn:microsoft.com/office/officeart/2005/8/layout/radial5"/>
    <dgm:cxn modelId="{EBAE5EAA-5D08-4845-BD0C-D84697B24C1B}" type="presParOf" srcId="{0CA58DDA-99D0-45A5-B5C4-8A2AEA981AA1}" destId="{00CB82F2-25B5-4AAF-8D71-24B8F78380F7}" srcOrd="2" destOrd="0" presId="urn:microsoft.com/office/officeart/2005/8/layout/radial5"/>
    <dgm:cxn modelId="{A6F837AE-F6FC-462F-A753-ED278D9CFB89}" type="presParOf" srcId="{0CA58DDA-99D0-45A5-B5C4-8A2AEA981AA1}" destId="{00533F77-EF85-4B4E-9A4F-0E08EE67A945}" srcOrd="3" destOrd="0" presId="urn:microsoft.com/office/officeart/2005/8/layout/radial5"/>
    <dgm:cxn modelId="{85F846BA-47DC-43A2-A4AC-06705B062D99}" type="presParOf" srcId="{00533F77-EF85-4B4E-9A4F-0E08EE67A945}" destId="{585BDBDC-D742-4C09-AC50-59C481606A8B}" srcOrd="0" destOrd="0" presId="urn:microsoft.com/office/officeart/2005/8/layout/radial5"/>
    <dgm:cxn modelId="{BF9B93C0-4559-4B59-8EAD-82EC54D397FA}" type="presParOf" srcId="{0CA58DDA-99D0-45A5-B5C4-8A2AEA981AA1}" destId="{3BE465BF-FAC7-464A-9577-BB1286332AFF}" srcOrd="4" destOrd="0" presId="urn:microsoft.com/office/officeart/2005/8/layout/radial5"/>
    <dgm:cxn modelId="{AC26D1FB-ACEA-4872-BC54-059F767B403F}" type="presParOf" srcId="{0CA58DDA-99D0-45A5-B5C4-8A2AEA981AA1}" destId="{F54E4A22-807F-4814-BF37-B4D6FDDB8F60}" srcOrd="5" destOrd="0" presId="urn:microsoft.com/office/officeart/2005/8/layout/radial5"/>
    <dgm:cxn modelId="{A17AAF5C-7E2A-4E62-8D17-2A5BBC285C0C}" type="presParOf" srcId="{F54E4A22-807F-4814-BF37-B4D6FDDB8F60}" destId="{526BEDF1-1FF4-4969-8465-3913F08BDCF1}" srcOrd="0" destOrd="0" presId="urn:microsoft.com/office/officeart/2005/8/layout/radial5"/>
    <dgm:cxn modelId="{A46AAC23-82F7-45E8-963F-63CB761812FC}" type="presParOf" srcId="{0CA58DDA-99D0-45A5-B5C4-8A2AEA981AA1}" destId="{2A2E5816-FA7F-43B4-B113-0F8EFC217901}" srcOrd="6" destOrd="0" presId="urn:microsoft.com/office/officeart/2005/8/layout/radial5"/>
    <dgm:cxn modelId="{4E63BB09-2592-46D6-B8F7-DD7542947186}" type="presParOf" srcId="{0CA58DDA-99D0-45A5-B5C4-8A2AEA981AA1}" destId="{CDA890C1-E3EF-4673-8349-498221345081}" srcOrd="7" destOrd="0" presId="urn:microsoft.com/office/officeart/2005/8/layout/radial5"/>
    <dgm:cxn modelId="{1451232B-D0FC-45EC-B070-8981FA4CC609}" type="presParOf" srcId="{CDA890C1-E3EF-4673-8349-498221345081}" destId="{36C0EF9F-78A6-416D-B5FB-9E7D6BB90557}" srcOrd="0" destOrd="0" presId="urn:microsoft.com/office/officeart/2005/8/layout/radial5"/>
    <dgm:cxn modelId="{56434EE3-BA03-4633-BA1C-3BD2DF1F7830}" type="presParOf" srcId="{0CA58DDA-99D0-45A5-B5C4-8A2AEA981AA1}" destId="{591FC78D-9B45-46F7-9E7B-965C1B145950}"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A4BD3B-EB4E-4808-9D37-078E39C6A9A9}">
      <dsp:nvSpPr>
        <dsp:cNvPr id="0" name=""/>
        <dsp:cNvSpPr/>
      </dsp:nvSpPr>
      <dsp:spPr>
        <a:xfrm>
          <a:off x="4419367" y="2492830"/>
          <a:ext cx="1556669" cy="1556652"/>
        </a:xfrm>
        <a:prstGeom prst="ellipse">
          <a:avLst/>
        </a:prstGeom>
        <a:solidFill>
          <a:srgbClr val="D21CA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a:t>First Order Motion Model</a:t>
          </a:r>
          <a:endParaRPr lang="en-IN" sz="2000" kern="1200" dirty="0"/>
        </a:p>
      </dsp:txBody>
      <dsp:txXfrm>
        <a:off x="4647336" y="2720796"/>
        <a:ext cx="1100731" cy="1100720"/>
      </dsp:txXfrm>
    </dsp:sp>
    <dsp:sp modelId="{7E34ACAE-56A7-4552-8739-1DA0AB9DF6F6}">
      <dsp:nvSpPr>
        <dsp:cNvPr id="0" name=""/>
        <dsp:cNvSpPr/>
      </dsp:nvSpPr>
      <dsp:spPr>
        <a:xfrm rot="16200000">
          <a:off x="4993094" y="1825835"/>
          <a:ext cx="409216" cy="585046"/>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5054477" y="2004227"/>
        <a:ext cx="286451" cy="351028"/>
      </dsp:txXfrm>
    </dsp:sp>
    <dsp:sp modelId="{00CB82F2-25B5-4AAF-8D71-24B8F78380F7}">
      <dsp:nvSpPr>
        <dsp:cNvPr id="0" name=""/>
        <dsp:cNvSpPr/>
      </dsp:nvSpPr>
      <dsp:spPr>
        <a:xfrm>
          <a:off x="4337340" y="0"/>
          <a:ext cx="1720723" cy="1720723"/>
        </a:xfrm>
        <a:prstGeom prst="ellipse">
          <a:avLst/>
        </a:prstGeom>
        <a:solidFill>
          <a:srgbClr val="F3A3E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36000" rIns="36000" bIns="36000" numCol="1" spcCol="1270" anchor="ctr" anchorCtr="0">
          <a:noAutofit/>
        </a:bodyPr>
        <a:lstStyle/>
        <a:p>
          <a:pPr marL="0" lvl="0" indent="0" algn="ctr" defTabSz="622300">
            <a:lnSpc>
              <a:spcPct val="90000"/>
            </a:lnSpc>
            <a:spcBef>
              <a:spcPct val="0"/>
            </a:spcBef>
            <a:spcAft>
              <a:spcPct val="35000"/>
            </a:spcAft>
            <a:buNone/>
          </a:pPr>
          <a:r>
            <a:rPr lang="en-IN" sz="1400" kern="1200">
              <a:solidFill>
                <a:schemeClr val="tx1"/>
              </a:solidFill>
            </a:rPr>
            <a:t>Local Affine Transformation</a:t>
          </a:r>
          <a:endParaRPr lang="en-IN" sz="1400" kern="1200" dirty="0">
            <a:solidFill>
              <a:schemeClr val="tx1"/>
            </a:solidFill>
          </a:endParaRPr>
        </a:p>
      </dsp:txBody>
      <dsp:txXfrm>
        <a:off x="4589334" y="251994"/>
        <a:ext cx="1216735" cy="1216735"/>
      </dsp:txXfrm>
    </dsp:sp>
    <dsp:sp modelId="{00533F77-EF85-4B4E-9A4F-0E08EE67A945}">
      <dsp:nvSpPr>
        <dsp:cNvPr id="0" name=""/>
        <dsp:cNvSpPr/>
      </dsp:nvSpPr>
      <dsp:spPr>
        <a:xfrm>
          <a:off x="6236306" y="2978633"/>
          <a:ext cx="627011" cy="585046"/>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6236306" y="3095642"/>
        <a:ext cx="451497" cy="351028"/>
      </dsp:txXfrm>
    </dsp:sp>
    <dsp:sp modelId="{3BE465BF-FAC7-464A-9577-BB1286332AFF}">
      <dsp:nvSpPr>
        <dsp:cNvPr id="0" name=""/>
        <dsp:cNvSpPr/>
      </dsp:nvSpPr>
      <dsp:spPr>
        <a:xfrm>
          <a:off x="7159078" y="2410795"/>
          <a:ext cx="1720723" cy="1720723"/>
        </a:xfrm>
        <a:prstGeom prst="ellipse">
          <a:avLst/>
        </a:prstGeom>
        <a:solidFill>
          <a:srgbClr val="F3A3E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00" tIns="144000" rIns="144000" bIns="144000" numCol="1" spcCol="1270" anchor="ctr" anchorCtr="0">
          <a:noAutofit/>
        </a:bodyPr>
        <a:lstStyle/>
        <a:p>
          <a:pPr marL="0" lvl="0" indent="0" algn="ctr" defTabSz="622300">
            <a:lnSpc>
              <a:spcPct val="90000"/>
            </a:lnSpc>
            <a:spcBef>
              <a:spcPct val="0"/>
            </a:spcBef>
            <a:spcAft>
              <a:spcPct val="35000"/>
            </a:spcAft>
            <a:buNone/>
          </a:pPr>
          <a:r>
            <a:rPr lang="en-IN" sz="1400" kern="1200">
              <a:solidFill>
                <a:schemeClr val="tx1"/>
              </a:solidFill>
            </a:rPr>
            <a:t>Training losses</a:t>
          </a:r>
          <a:endParaRPr lang="en-IN" sz="1400" kern="1200" dirty="0">
            <a:solidFill>
              <a:schemeClr val="tx1"/>
            </a:solidFill>
          </a:endParaRPr>
        </a:p>
      </dsp:txBody>
      <dsp:txXfrm>
        <a:off x="7411072" y="2662789"/>
        <a:ext cx="1216735" cy="1216735"/>
      </dsp:txXfrm>
    </dsp:sp>
    <dsp:sp modelId="{F54E4A22-807F-4814-BF37-B4D6FDDB8F60}">
      <dsp:nvSpPr>
        <dsp:cNvPr id="0" name=""/>
        <dsp:cNvSpPr/>
      </dsp:nvSpPr>
      <dsp:spPr>
        <a:xfrm rot="5400000">
          <a:off x="4993094" y="4131432"/>
          <a:ext cx="409216" cy="585046"/>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5054477" y="4187059"/>
        <a:ext cx="286451" cy="351028"/>
      </dsp:txXfrm>
    </dsp:sp>
    <dsp:sp modelId="{2A2E5816-FA7F-43B4-B113-0F8EFC217901}">
      <dsp:nvSpPr>
        <dsp:cNvPr id="0" name=""/>
        <dsp:cNvSpPr/>
      </dsp:nvSpPr>
      <dsp:spPr>
        <a:xfrm>
          <a:off x="4337340" y="4821590"/>
          <a:ext cx="1720723" cy="1720723"/>
        </a:xfrm>
        <a:prstGeom prst="ellipse">
          <a:avLst/>
        </a:prstGeom>
        <a:solidFill>
          <a:srgbClr val="F3A3E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00" tIns="144000" rIns="144000" bIns="144000" numCol="1" spcCol="1270" anchor="ctr" anchorCtr="0">
          <a:noAutofit/>
        </a:bodyPr>
        <a:lstStyle/>
        <a:p>
          <a:pPr marL="0" lvl="0" indent="0" algn="ctr" defTabSz="622300">
            <a:lnSpc>
              <a:spcPct val="90000"/>
            </a:lnSpc>
            <a:spcBef>
              <a:spcPct val="0"/>
            </a:spcBef>
            <a:spcAft>
              <a:spcPct val="35000"/>
            </a:spcAft>
            <a:buNone/>
          </a:pPr>
          <a:r>
            <a:rPr lang="en-IN" sz="1400" kern="1200">
              <a:solidFill>
                <a:schemeClr val="tx1"/>
              </a:solidFill>
            </a:rPr>
            <a:t>Testing Stage</a:t>
          </a:r>
          <a:endParaRPr lang="en-IN" sz="1400" kern="1200" dirty="0">
            <a:solidFill>
              <a:schemeClr val="tx1"/>
            </a:solidFill>
          </a:endParaRPr>
        </a:p>
      </dsp:txBody>
      <dsp:txXfrm>
        <a:off x="4589334" y="5073584"/>
        <a:ext cx="1216735" cy="1216735"/>
      </dsp:txXfrm>
    </dsp:sp>
    <dsp:sp modelId="{CDA890C1-E3EF-4673-8349-498221345081}">
      <dsp:nvSpPr>
        <dsp:cNvPr id="0" name=""/>
        <dsp:cNvSpPr/>
      </dsp:nvSpPr>
      <dsp:spPr>
        <a:xfrm rot="10800000">
          <a:off x="3532087" y="2978633"/>
          <a:ext cx="627011" cy="585046"/>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rot="10800000">
        <a:off x="3707601" y="3095642"/>
        <a:ext cx="451497" cy="351028"/>
      </dsp:txXfrm>
    </dsp:sp>
    <dsp:sp modelId="{591FC78D-9B45-46F7-9E7B-965C1B145950}">
      <dsp:nvSpPr>
        <dsp:cNvPr id="0" name=""/>
        <dsp:cNvSpPr/>
      </dsp:nvSpPr>
      <dsp:spPr>
        <a:xfrm>
          <a:off x="1515603" y="2410795"/>
          <a:ext cx="1720723" cy="1720723"/>
        </a:xfrm>
        <a:prstGeom prst="ellipse">
          <a:avLst/>
        </a:prstGeom>
        <a:solidFill>
          <a:srgbClr val="F3A3E4"/>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00" tIns="144000" rIns="144000" bIns="144000" numCol="1" spcCol="1270" anchor="ctr" anchorCtr="0">
          <a:noAutofit/>
        </a:bodyPr>
        <a:lstStyle/>
        <a:p>
          <a:pPr marL="0" lvl="0" indent="0" algn="ctr" defTabSz="622300">
            <a:lnSpc>
              <a:spcPct val="90000"/>
            </a:lnSpc>
            <a:spcBef>
              <a:spcPct val="0"/>
            </a:spcBef>
            <a:spcAft>
              <a:spcPct val="35000"/>
            </a:spcAft>
            <a:buNone/>
          </a:pPr>
          <a:r>
            <a:rPr lang="en-IN" sz="1400" kern="1200">
              <a:solidFill>
                <a:schemeClr val="tx1"/>
              </a:solidFill>
            </a:rPr>
            <a:t>Occlusion Aware Image Generation</a:t>
          </a:r>
          <a:endParaRPr lang="en-IN" sz="1400" kern="1200" dirty="0">
            <a:solidFill>
              <a:schemeClr val="tx1"/>
            </a:solidFill>
          </a:endParaRPr>
        </a:p>
      </dsp:txBody>
      <dsp:txXfrm>
        <a:off x="1767597" y="2662789"/>
        <a:ext cx="1216735" cy="1216735"/>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4T16:54:28.20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18056 4929,'45'0,"0"-2,67-12,-50 6,0 2,122 7,-71 1,44-2,-1203 0,1796 0,-1995 0,1238 0,4 0,1 1,-1-1,0 0,0 0,0 0,0 0,1-1,-1 1,0-1,0 0,1 1,-1-1,0-1,1 1,-1 0,-2-2,5 2,0 1,1-1,-1 1,0-1,0 1,0-1,1 1,-1-1,0 1,1-1,-1 1,0 0,1-1,-1 1,0 0,1-1,-1 1,1 0,-1-1,1 1,-1 0,1 0,-1 0,1-1,-1 1,1 0,-1 0,1 0,-1 0,1 0,-1 0,1 0,0 0,0 0,22-3,246-2,-167 6,45 3,229 35,-334-33,0-2,63-2,-133-5,-1-1,-53-14,134 14,40 8,122 23,-63-6,-141-19,14 0,0 1,0 1,-1 1,0 1,25 10,-40-10,-13-2,-19 0,-70-1,-179-15,-94-47,348 55,-46-11,60 14,1-1,-1 1,1-1,0 0,-1 0,1-1,1 1,-1-1,0 0,-6-6,10 9,-1-1,1 1,-1 0,1-1,-1 1,1-1,0 1,0-1,-1 0,1 1,0-1,0 1,-1-1,1 1,0-1,0 0,0 1,0-1,0 1,0-1,0 0,0 1,0-1,0 1,0-1,0 0,1 1,-1-1,0 1,0-1,1 1,-1-1,0 1,1-1,-1 1,0-1,1 1,0-1,1-1,0 1,0 0,0 0,0 0,0 1,0-1,0 0,0 1,0-1,4 1,14-1,1 0,0 2,0 1,24 4,-39-5,490 104,-8 41,7 39,-491-183,5 2,1 1,0 0,-1 0,10 9,-19-14,0 0,0 0,0 0,0 0,-1 0,1 0,0 0,0 0,0 0,0 0,-1 0,1 0,0 0,0 0,0 0,0 1,0-1,0 0,-1 0,1 0,0 0,0 0,0 1,0-1,0 0,0 0,0 0,0 0,0 0,0 1,0-1,0 0,0 0,0 0,0 0,0 1,0-1,0 0,0 0,0 0,0 0,0 1,0-1,0 0,0 0,0 0,0 0,0 0,0 1,0-1,1 0,-1 0,0 0,0 0,0 0,0 0,0 0,0 1,1-1,-1 0,0 0,0 0,0 0,0 0,1 0,-1 0,0 0,-16-1,15 1,-366-61,213 31,-677-156,820 183,-18-4,24 4,13 2,473 54,-13 42,-411-82,0 3,-1 2,96 45,-150-62,0 0,0 0,0 0,-1 0,1 0,0 0,0 1,-1-1,1 1,-1-1,1 1,-1-1,0 1,0 0,0 0,2 3,-3-4,0 1,0-1,1 0,-1 0,-1 0,1 1,0-1,0 0,0 0,-1 0,1 1,0-1,-1 0,1 0,-1 0,1 0,-1 0,0 0,0 0,1 0,-2 1,-2 2,0-1,0 0,0 0,-1 0,1-1,-1 0,1 1,-1-2,0 1,0 0,0-1,-7 1,-10 0,0-1,0-1,0-1,-1-1,1-1,-25-7,-3-4,-72-30,79 25,1-1,0-3,2-1,1-2,1-2,1-1,-40-43,37 30,1-3,3-1,2-2,2-1,-34-71,32 47,4-2,3-1,4-1,2-2,5 0,2 0,4-1,1-136,11 159,10-71,-7 99,1-1,2 1,1 1,13-29,-20 51,1-1,0 1,1 0,-1 0,1 0,1 1,-1-1,1 1,0 0,0 0,0 1,0-1,11-5,-12 8,0 1,0-1,1 1,-1 0,0 0,0 1,1-1,-1 1,0 0,1 0,-1 1,0-1,0 1,1 0,-1 0,0 0,0 1,0-1,0 1,0 0,0 0,-1 1,5 2,0 1,0 1,0 0,0 0,-1 1,0 0,-1 0,0 0,6 10,9 16,-1 1,21 52,28 108,44 226,-5 137,-26 101,-53-159,-21 1,-72 636,-10-585,-10-134,0-127,24-136,52-137,-2 1,0-1,-1-1,-1 0,-15 17,24-30,0-1,0 1,-1-1,0 0,1 0,-1 0,0-1,0 1,0-1,-1 0,1 0,0 0,-1-1,1 0,-1 0,0 0,-5 0,4-1,1 0,0-1,0 0,-1 0,1-1,0 1,0-1,0 0,1-1,-1 1,0-1,1 0,-5-4,-10-10,0-1,2-1,0-1,1 0,-13-24,20 31,-180-289,31-5,-37-130,-23-135,4-118,81 158,24-6,-57-769,139 843,54-774,8 880,17 2,162-589,-83 548,-13 114,-99 242,2 1,1 0,2 2,2 1,48-54,-66 82,0 2,1-1,-1 1,2 0,15-8,-22 13,-1 1,1 0,0 0,0 0,0 0,0 0,1 0,-1 1,0 0,0-1,0 1,0 0,1 1,-1-1,0 1,0-1,0 1,0 0,0 0,0 0,0 0,5 4,10 9,-1 0,-1 2,0 0,-1 1,21 29,-12-15,14 19,43 74,24 75,71 201,6 177,-15 173,36 870,-181-1102,-50 596,-38-524,-30-135,67-360,-63 144,65-183,-2-1,-44 62,56-92,-2-1,-1 0,0-2,-2-1,0 0,-41 28,51-42,0 1,0-2,-1 1,0-2,0 0,0 0,-1-1,1-1,-1 0,0-1,0-1,0 0,0-1,0 0,-23-4,1-4,0-2,1-2,-53-24,4 1,-107-40,-83-29,-69-27,-665-288,33-68,726 338,182 105,2-2,-89-83,145 121,-1 0,2-1,-1 0,1 0,1-1,0 0,0 0,1-1,0 0,-4-13,9 22,0 0,1-1,0 1,-1-1,1 1,0-1,0 1,0-1,0 1,1-1,-1 1,1-1,-1 1,1-1,0 1,0 0,0 0,0-1,0 1,4-4,-2 3,0 0,0 0,1 0,0 0,-1 1,1 0,0-1,0 1,0 1,9-3,0 0,1 1,-1 1,1 0,0 1,-1 1,24 1,-28 1,1-1,-1 2,0-1,0 1,0 0,0 1,13 8,-20-11,0 0,0 0,0 1,0-1,0 0,0 1,-1 0,1-1,0 1,-1 0,0 0,1 0,-1 0,0 0,0 0,0 0,0 0,0 1,0-1,-1 0,1 1,-1-1,0 0,1 1,-1-1,0 0,0 1,-1-1,1 1,0-1,-1 0,0 0,1 1,-1-1,-2 4,-1 1,-1 0,0 0,0 0,0-1,-1 0,0 0,0 0,-1-1,-10 7,-12 6,-48 22,7-10,-130 38,-263 42,-154 4,-137-11,-910 53,-5-47,1459-96,-614 41,81 9,113 9,120 6,101 12,235-42,2 8,2 8,3 6,-177 105,279-135,38-22,-1-2,-43 20,61-32,-1-1,1 1,-1-2,0 0,0 0,0-1,0 0,0-1,0 0,0-1,-13-2,-4-4,0-1,0-2,-42-20,-187-103,-122-75,-107-57,-1117-577,1153 621,76 34,79 37,165 83,-197-136,314 194,9 7,-1 0,1-1,0 0,0 0,1 0,-1 0,1-1,-1 1,1-1,0 0,1 0,-1 0,1 0,-3-7,5 10,0 1,0-1,0 0,0 0,1 1,-1-1,0 0,1 1,-1-1,0 0,1 1,-1-1,1 0,-1 1,1-1,-1 1,1-1,0 1,-1-1,1 1,0-1,-1 1,1 0,0-1,-1 1,1 0,0 0,0-1,-1 1,1 0,0 0,0 0,0 0,-1 0,1 0,1 0,35 1,-34 0,31 2,-3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4T16:54:28.97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1 262,'801'-23,"-5"-26,-311 18,45 2,467-34,-588 17,-269 28,-114 15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4T16:54:29.30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trace contextRef="#ctx0" brushRef="#br0" timeOffset="1">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4T16:54:29.66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4T16:54:30.92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0,'269'7,"-265"-7,967 84,234 11,-847-96,-125-2,-189 8,-29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4T16:54:31.71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5441 1166,'-187'-62,"33"8,-470-158,-21 28,-892-124,222 124,720 92,257 30,314 58,3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54:43.378"/>
    </inkml:context>
    <inkml:brush xml:id="br0">
      <inkml:brushProperty name="width" value="0.35" units="cm"/>
      <inkml:brushProperty name="height" value="0.35" units="cm"/>
      <inkml:brushProperty name="color" value="#FFFFFF"/>
    </inkml:brush>
  </inkml:definitions>
  <inkml:trace contextRef="#ctx0" brushRef="#br0">0 1 24575,'1038'0'-1365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00CC8-14EF-C516-0481-CB452935B8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19175F3-DD97-8792-BDDC-54A8E5C548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5C6C058-3D90-717F-8DCE-78B2FB289504}"/>
              </a:ext>
            </a:extLst>
          </p:cNvPr>
          <p:cNvSpPr>
            <a:spLocks noGrp="1"/>
          </p:cNvSpPr>
          <p:nvPr>
            <p:ph type="dt" sz="half" idx="10"/>
          </p:nvPr>
        </p:nvSpPr>
        <p:spPr/>
        <p:txBody>
          <a:bodyPr/>
          <a:lstStyle/>
          <a:p>
            <a:fld id="{15C87AAE-C8F4-461A-B4DA-951E6AD93344}" type="datetimeFigureOut">
              <a:rPr lang="en-IN" smtClean="0"/>
              <a:t>26-10-2023</a:t>
            </a:fld>
            <a:endParaRPr lang="en-IN"/>
          </a:p>
        </p:txBody>
      </p:sp>
      <p:sp>
        <p:nvSpPr>
          <p:cNvPr id="5" name="Footer Placeholder 4">
            <a:extLst>
              <a:ext uri="{FF2B5EF4-FFF2-40B4-BE49-F238E27FC236}">
                <a16:creationId xmlns:a16="http://schemas.microsoft.com/office/drawing/2014/main" id="{0F03799D-C921-87C1-2C79-CC7D0736C6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DA8917-46C7-9600-5B61-9D068D040C59}"/>
              </a:ext>
            </a:extLst>
          </p:cNvPr>
          <p:cNvSpPr>
            <a:spLocks noGrp="1"/>
          </p:cNvSpPr>
          <p:nvPr>
            <p:ph type="sldNum" sz="quarter" idx="12"/>
          </p:nvPr>
        </p:nvSpPr>
        <p:spPr/>
        <p:txBody>
          <a:bodyPr/>
          <a:lstStyle/>
          <a:p>
            <a:fld id="{DCDF503A-AFEB-4A0F-A78F-2C1811D20A83}" type="slidenum">
              <a:rPr lang="en-IN" smtClean="0"/>
              <a:t>‹#›</a:t>
            </a:fld>
            <a:endParaRPr lang="en-IN"/>
          </a:p>
        </p:txBody>
      </p:sp>
    </p:spTree>
    <p:extLst>
      <p:ext uri="{BB962C8B-B14F-4D97-AF65-F5344CB8AC3E}">
        <p14:creationId xmlns:p14="http://schemas.microsoft.com/office/powerpoint/2010/main" val="2773082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4A2C-4D00-AB24-F9A5-12EEF306A9D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112D65-37D5-2DDE-EAF2-CDCD979ED5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5E7089-5BD9-3F8A-0C13-99282BB32A9B}"/>
              </a:ext>
            </a:extLst>
          </p:cNvPr>
          <p:cNvSpPr>
            <a:spLocks noGrp="1"/>
          </p:cNvSpPr>
          <p:nvPr>
            <p:ph type="dt" sz="half" idx="10"/>
          </p:nvPr>
        </p:nvSpPr>
        <p:spPr/>
        <p:txBody>
          <a:bodyPr/>
          <a:lstStyle/>
          <a:p>
            <a:fld id="{15C87AAE-C8F4-461A-B4DA-951E6AD93344}" type="datetimeFigureOut">
              <a:rPr lang="en-IN" smtClean="0"/>
              <a:t>26-10-2023</a:t>
            </a:fld>
            <a:endParaRPr lang="en-IN"/>
          </a:p>
        </p:txBody>
      </p:sp>
      <p:sp>
        <p:nvSpPr>
          <p:cNvPr id="5" name="Footer Placeholder 4">
            <a:extLst>
              <a:ext uri="{FF2B5EF4-FFF2-40B4-BE49-F238E27FC236}">
                <a16:creationId xmlns:a16="http://schemas.microsoft.com/office/drawing/2014/main" id="{37C58661-FBE3-60E5-D760-999627A668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F225DF-1AA9-4EB9-B366-A1C88D02FE07}"/>
              </a:ext>
            </a:extLst>
          </p:cNvPr>
          <p:cNvSpPr>
            <a:spLocks noGrp="1"/>
          </p:cNvSpPr>
          <p:nvPr>
            <p:ph type="sldNum" sz="quarter" idx="12"/>
          </p:nvPr>
        </p:nvSpPr>
        <p:spPr/>
        <p:txBody>
          <a:bodyPr/>
          <a:lstStyle/>
          <a:p>
            <a:fld id="{DCDF503A-AFEB-4A0F-A78F-2C1811D20A83}" type="slidenum">
              <a:rPr lang="en-IN" smtClean="0"/>
              <a:t>‹#›</a:t>
            </a:fld>
            <a:endParaRPr lang="en-IN"/>
          </a:p>
        </p:txBody>
      </p:sp>
    </p:spTree>
    <p:extLst>
      <p:ext uri="{BB962C8B-B14F-4D97-AF65-F5344CB8AC3E}">
        <p14:creationId xmlns:p14="http://schemas.microsoft.com/office/powerpoint/2010/main" val="3919506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71762-4099-502B-98DA-123FC63A32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CA2D73-8179-2B8A-19B5-8731173D53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904D25-9043-55BC-30E6-4F3F10511734}"/>
              </a:ext>
            </a:extLst>
          </p:cNvPr>
          <p:cNvSpPr>
            <a:spLocks noGrp="1"/>
          </p:cNvSpPr>
          <p:nvPr>
            <p:ph type="dt" sz="half" idx="10"/>
          </p:nvPr>
        </p:nvSpPr>
        <p:spPr/>
        <p:txBody>
          <a:bodyPr/>
          <a:lstStyle/>
          <a:p>
            <a:fld id="{15C87AAE-C8F4-461A-B4DA-951E6AD93344}" type="datetimeFigureOut">
              <a:rPr lang="en-IN" smtClean="0"/>
              <a:t>26-10-2023</a:t>
            </a:fld>
            <a:endParaRPr lang="en-IN"/>
          </a:p>
        </p:txBody>
      </p:sp>
      <p:sp>
        <p:nvSpPr>
          <p:cNvPr id="5" name="Footer Placeholder 4">
            <a:extLst>
              <a:ext uri="{FF2B5EF4-FFF2-40B4-BE49-F238E27FC236}">
                <a16:creationId xmlns:a16="http://schemas.microsoft.com/office/drawing/2014/main" id="{881F78DE-2EAA-583F-FB35-E718311D95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CBF1BD-1EB8-A5AE-5434-0A8269F37DD3}"/>
              </a:ext>
            </a:extLst>
          </p:cNvPr>
          <p:cNvSpPr>
            <a:spLocks noGrp="1"/>
          </p:cNvSpPr>
          <p:nvPr>
            <p:ph type="sldNum" sz="quarter" idx="12"/>
          </p:nvPr>
        </p:nvSpPr>
        <p:spPr/>
        <p:txBody>
          <a:bodyPr/>
          <a:lstStyle/>
          <a:p>
            <a:fld id="{DCDF503A-AFEB-4A0F-A78F-2C1811D20A83}" type="slidenum">
              <a:rPr lang="en-IN" smtClean="0"/>
              <a:t>‹#›</a:t>
            </a:fld>
            <a:endParaRPr lang="en-IN"/>
          </a:p>
        </p:txBody>
      </p:sp>
    </p:spTree>
    <p:extLst>
      <p:ext uri="{BB962C8B-B14F-4D97-AF65-F5344CB8AC3E}">
        <p14:creationId xmlns:p14="http://schemas.microsoft.com/office/powerpoint/2010/main" val="2561954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05D00-C7B8-A8AA-75F9-D34D1BB5BB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F0D65D7-3FEF-14DF-4A17-EA0F55E854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E9B50B-F097-90FF-CC25-0A4CB06CD164}"/>
              </a:ext>
            </a:extLst>
          </p:cNvPr>
          <p:cNvSpPr>
            <a:spLocks noGrp="1"/>
          </p:cNvSpPr>
          <p:nvPr>
            <p:ph type="dt" sz="half" idx="10"/>
          </p:nvPr>
        </p:nvSpPr>
        <p:spPr/>
        <p:txBody>
          <a:bodyPr/>
          <a:lstStyle/>
          <a:p>
            <a:fld id="{15C87AAE-C8F4-461A-B4DA-951E6AD93344}" type="datetimeFigureOut">
              <a:rPr lang="en-IN" smtClean="0"/>
              <a:t>26-10-2023</a:t>
            </a:fld>
            <a:endParaRPr lang="en-IN"/>
          </a:p>
        </p:txBody>
      </p:sp>
      <p:sp>
        <p:nvSpPr>
          <p:cNvPr id="5" name="Footer Placeholder 4">
            <a:extLst>
              <a:ext uri="{FF2B5EF4-FFF2-40B4-BE49-F238E27FC236}">
                <a16:creationId xmlns:a16="http://schemas.microsoft.com/office/drawing/2014/main" id="{19623C97-3886-4F08-2E90-875D9AA2D1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F6291C-7949-00EC-6F12-3F3F4D956E2E}"/>
              </a:ext>
            </a:extLst>
          </p:cNvPr>
          <p:cNvSpPr>
            <a:spLocks noGrp="1"/>
          </p:cNvSpPr>
          <p:nvPr>
            <p:ph type="sldNum" sz="quarter" idx="12"/>
          </p:nvPr>
        </p:nvSpPr>
        <p:spPr/>
        <p:txBody>
          <a:bodyPr/>
          <a:lstStyle/>
          <a:p>
            <a:fld id="{DCDF503A-AFEB-4A0F-A78F-2C1811D20A83}" type="slidenum">
              <a:rPr lang="en-IN" smtClean="0"/>
              <a:t>‹#›</a:t>
            </a:fld>
            <a:endParaRPr lang="en-IN"/>
          </a:p>
        </p:txBody>
      </p:sp>
    </p:spTree>
    <p:extLst>
      <p:ext uri="{BB962C8B-B14F-4D97-AF65-F5344CB8AC3E}">
        <p14:creationId xmlns:p14="http://schemas.microsoft.com/office/powerpoint/2010/main" val="3325468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9F726-6688-4B45-0561-5BD38450C9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237C5D4-37AC-D772-4981-476FD23EC4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9227C-EBFD-CAC1-BF18-D6730B8A2CD6}"/>
              </a:ext>
            </a:extLst>
          </p:cNvPr>
          <p:cNvSpPr>
            <a:spLocks noGrp="1"/>
          </p:cNvSpPr>
          <p:nvPr>
            <p:ph type="dt" sz="half" idx="10"/>
          </p:nvPr>
        </p:nvSpPr>
        <p:spPr/>
        <p:txBody>
          <a:bodyPr/>
          <a:lstStyle/>
          <a:p>
            <a:fld id="{15C87AAE-C8F4-461A-B4DA-951E6AD93344}" type="datetimeFigureOut">
              <a:rPr lang="en-IN" smtClean="0"/>
              <a:t>26-10-2023</a:t>
            </a:fld>
            <a:endParaRPr lang="en-IN"/>
          </a:p>
        </p:txBody>
      </p:sp>
      <p:sp>
        <p:nvSpPr>
          <p:cNvPr id="5" name="Footer Placeholder 4">
            <a:extLst>
              <a:ext uri="{FF2B5EF4-FFF2-40B4-BE49-F238E27FC236}">
                <a16:creationId xmlns:a16="http://schemas.microsoft.com/office/drawing/2014/main" id="{C4778029-DA25-D9F3-3064-8DC4AF2DED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00E19A-0F6B-4704-F395-BD3FDA439542}"/>
              </a:ext>
            </a:extLst>
          </p:cNvPr>
          <p:cNvSpPr>
            <a:spLocks noGrp="1"/>
          </p:cNvSpPr>
          <p:nvPr>
            <p:ph type="sldNum" sz="quarter" idx="12"/>
          </p:nvPr>
        </p:nvSpPr>
        <p:spPr/>
        <p:txBody>
          <a:bodyPr/>
          <a:lstStyle/>
          <a:p>
            <a:fld id="{DCDF503A-AFEB-4A0F-A78F-2C1811D20A83}" type="slidenum">
              <a:rPr lang="en-IN" smtClean="0"/>
              <a:t>‹#›</a:t>
            </a:fld>
            <a:endParaRPr lang="en-IN"/>
          </a:p>
        </p:txBody>
      </p:sp>
    </p:spTree>
    <p:extLst>
      <p:ext uri="{BB962C8B-B14F-4D97-AF65-F5344CB8AC3E}">
        <p14:creationId xmlns:p14="http://schemas.microsoft.com/office/powerpoint/2010/main" val="876430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2725-27DC-55CD-2357-9A15E0E4F3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FB9092-A13B-DB4D-EFAB-F08DD4B7E4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57AAF84-4DD0-05ED-7974-590BB78F6C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756C51C-80B1-F40B-CA85-A9F3C4290151}"/>
              </a:ext>
            </a:extLst>
          </p:cNvPr>
          <p:cNvSpPr>
            <a:spLocks noGrp="1"/>
          </p:cNvSpPr>
          <p:nvPr>
            <p:ph type="dt" sz="half" idx="10"/>
          </p:nvPr>
        </p:nvSpPr>
        <p:spPr/>
        <p:txBody>
          <a:bodyPr/>
          <a:lstStyle/>
          <a:p>
            <a:fld id="{15C87AAE-C8F4-461A-B4DA-951E6AD93344}" type="datetimeFigureOut">
              <a:rPr lang="en-IN" smtClean="0"/>
              <a:t>26-10-2023</a:t>
            </a:fld>
            <a:endParaRPr lang="en-IN"/>
          </a:p>
        </p:txBody>
      </p:sp>
      <p:sp>
        <p:nvSpPr>
          <p:cNvPr id="6" name="Footer Placeholder 5">
            <a:extLst>
              <a:ext uri="{FF2B5EF4-FFF2-40B4-BE49-F238E27FC236}">
                <a16:creationId xmlns:a16="http://schemas.microsoft.com/office/drawing/2014/main" id="{AB93852B-DE32-7549-26D2-CC4F107456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E48CDF-73EB-02B8-76A2-3AFBA22177C9}"/>
              </a:ext>
            </a:extLst>
          </p:cNvPr>
          <p:cNvSpPr>
            <a:spLocks noGrp="1"/>
          </p:cNvSpPr>
          <p:nvPr>
            <p:ph type="sldNum" sz="quarter" idx="12"/>
          </p:nvPr>
        </p:nvSpPr>
        <p:spPr/>
        <p:txBody>
          <a:bodyPr/>
          <a:lstStyle/>
          <a:p>
            <a:fld id="{DCDF503A-AFEB-4A0F-A78F-2C1811D20A83}" type="slidenum">
              <a:rPr lang="en-IN" smtClean="0"/>
              <a:t>‹#›</a:t>
            </a:fld>
            <a:endParaRPr lang="en-IN"/>
          </a:p>
        </p:txBody>
      </p:sp>
    </p:spTree>
    <p:extLst>
      <p:ext uri="{BB962C8B-B14F-4D97-AF65-F5344CB8AC3E}">
        <p14:creationId xmlns:p14="http://schemas.microsoft.com/office/powerpoint/2010/main" val="3339650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0675-DD7F-33AA-3F40-6125033DCC9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BC9D1F-0EEE-C4BF-99B4-3033E00125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417CDD-95E4-A7E1-938B-572BF85923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A4926C9-8798-ECE2-92B8-08B971BE47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2445A1-2D25-0685-03F5-D80C9F8E75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51C1A73-A49F-E6CF-1AD0-1D59855F238A}"/>
              </a:ext>
            </a:extLst>
          </p:cNvPr>
          <p:cNvSpPr>
            <a:spLocks noGrp="1"/>
          </p:cNvSpPr>
          <p:nvPr>
            <p:ph type="dt" sz="half" idx="10"/>
          </p:nvPr>
        </p:nvSpPr>
        <p:spPr/>
        <p:txBody>
          <a:bodyPr/>
          <a:lstStyle/>
          <a:p>
            <a:fld id="{15C87AAE-C8F4-461A-B4DA-951E6AD93344}" type="datetimeFigureOut">
              <a:rPr lang="en-IN" smtClean="0"/>
              <a:t>26-10-2023</a:t>
            </a:fld>
            <a:endParaRPr lang="en-IN"/>
          </a:p>
        </p:txBody>
      </p:sp>
      <p:sp>
        <p:nvSpPr>
          <p:cNvPr id="8" name="Footer Placeholder 7">
            <a:extLst>
              <a:ext uri="{FF2B5EF4-FFF2-40B4-BE49-F238E27FC236}">
                <a16:creationId xmlns:a16="http://schemas.microsoft.com/office/drawing/2014/main" id="{7EA9117D-D9D3-FF0F-9064-F241D5B69AD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9877F8D-2EC4-4709-7F5D-1C99A427DB77}"/>
              </a:ext>
            </a:extLst>
          </p:cNvPr>
          <p:cNvSpPr>
            <a:spLocks noGrp="1"/>
          </p:cNvSpPr>
          <p:nvPr>
            <p:ph type="sldNum" sz="quarter" idx="12"/>
          </p:nvPr>
        </p:nvSpPr>
        <p:spPr/>
        <p:txBody>
          <a:bodyPr/>
          <a:lstStyle/>
          <a:p>
            <a:fld id="{DCDF503A-AFEB-4A0F-A78F-2C1811D20A83}" type="slidenum">
              <a:rPr lang="en-IN" smtClean="0"/>
              <a:t>‹#›</a:t>
            </a:fld>
            <a:endParaRPr lang="en-IN"/>
          </a:p>
        </p:txBody>
      </p:sp>
    </p:spTree>
    <p:extLst>
      <p:ext uri="{BB962C8B-B14F-4D97-AF65-F5344CB8AC3E}">
        <p14:creationId xmlns:p14="http://schemas.microsoft.com/office/powerpoint/2010/main" val="56631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6601A-313A-5885-D752-5A32290B028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E32A901-8E64-4C8C-757D-159E0AC56293}"/>
              </a:ext>
            </a:extLst>
          </p:cNvPr>
          <p:cNvSpPr>
            <a:spLocks noGrp="1"/>
          </p:cNvSpPr>
          <p:nvPr>
            <p:ph type="dt" sz="half" idx="10"/>
          </p:nvPr>
        </p:nvSpPr>
        <p:spPr/>
        <p:txBody>
          <a:bodyPr/>
          <a:lstStyle/>
          <a:p>
            <a:fld id="{15C87AAE-C8F4-461A-B4DA-951E6AD93344}" type="datetimeFigureOut">
              <a:rPr lang="en-IN" smtClean="0"/>
              <a:t>26-10-2023</a:t>
            </a:fld>
            <a:endParaRPr lang="en-IN"/>
          </a:p>
        </p:txBody>
      </p:sp>
      <p:sp>
        <p:nvSpPr>
          <p:cNvPr id="4" name="Footer Placeholder 3">
            <a:extLst>
              <a:ext uri="{FF2B5EF4-FFF2-40B4-BE49-F238E27FC236}">
                <a16:creationId xmlns:a16="http://schemas.microsoft.com/office/drawing/2014/main" id="{D56ACED6-6F09-6A6D-7CB4-42B05A117FB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52E3E62-EBC0-25F0-5AF4-A72F1D31CD4D}"/>
              </a:ext>
            </a:extLst>
          </p:cNvPr>
          <p:cNvSpPr>
            <a:spLocks noGrp="1"/>
          </p:cNvSpPr>
          <p:nvPr>
            <p:ph type="sldNum" sz="quarter" idx="12"/>
          </p:nvPr>
        </p:nvSpPr>
        <p:spPr/>
        <p:txBody>
          <a:bodyPr/>
          <a:lstStyle/>
          <a:p>
            <a:fld id="{DCDF503A-AFEB-4A0F-A78F-2C1811D20A83}" type="slidenum">
              <a:rPr lang="en-IN" smtClean="0"/>
              <a:t>‹#›</a:t>
            </a:fld>
            <a:endParaRPr lang="en-IN"/>
          </a:p>
        </p:txBody>
      </p:sp>
    </p:spTree>
    <p:extLst>
      <p:ext uri="{BB962C8B-B14F-4D97-AF65-F5344CB8AC3E}">
        <p14:creationId xmlns:p14="http://schemas.microsoft.com/office/powerpoint/2010/main" val="1897977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B133AF-65FB-55BE-12F2-F35A71478D96}"/>
              </a:ext>
            </a:extLst>
          </p:cNvPr>
          <p:cNvSpPr>
            <a:spLocks noGrp="1"/>
          </p:cNvSpPr>
          <p:nvPr>
            <p:ph type="dt" sz="half" idx="10"/>
          </p:nvPr>
        </p:nvSpPr>
        <p:spPr/>
        <p:txBody>
          <a:bodyPr/>
          <a:lstStyle/>
          <a:p>
            <a:fld id="{15C87AAE-C8F4-461A-B4DA-951E6AD93344}" type="datetimeFigureOut">
              <a:rPr lang="en-IN" smtClean="0"/>
              <a:t>26-10-2023</a:t>
            </a:fld>
            <a:endParaRPr lang="en-IN"/>
          </a:p>
        </p:txBody>
      </p:sp>
      <p:sp>
        <p:nvSpPr>
          <p:cNvPr id="3" name="Footer Placeholder 2">
            <a:extLst>
              <a:ext uri="{FF2B5EF4-FFF2-40B4-BE49-F238E27FC236}">
                <a16:creationId xmlns:a16="http://schemas.microsoft.com/office/drawing/2014/main" id="{ADFABF00-50BB-A46A-018C-27A5A58EDC9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E4DB866-E517-BBA1-5158-AF62E6416279}"/>
              </a:ext>
            </a:extLst>
          </p:cNvPr>
          <p:cNvSpPr>
            <a:spLocks noGrp="1"/>
          </p:cNvSpPr>
          <p:nvPr>
            <p:ph type="sldNum" sz="quarter" idx="12"/>
          </p:nvPr>
        </p:nvSpPr>
        <p:spPr/>
        <p:txBody>
          <a:bodyPr/>
          <a:lstStyle/>
          <a:p>
            <a:fld id="{DCDF503A-AFEB-4A0F-A78F-2C1811D20A83}" type="slidenum">
              <a:rPr lang="en-IN" smtClean="0"/>
              <a:t>‹#›</a:t>
            </a:fld>
            <a:endParaRPr lang="en-IN"/>
          </a:p>
        </p:txBody>
      </p:sp>
    </p:spTree>
    <p:extLst>
      <p:ext uri="{BB962C8B-B14F-4D97-AF65-F5344CB8AC3E}">
        <p14:creationId xmlns:p14="http://schemas.microsoft.com/office/powerpoint/2010/main" val="1252588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4E3C-F21D-05B1-432B-B29AFA7172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E5006CC-0201-5FAD-0319-12AB9283EA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BEAA23B-9E31-9B8C-619B-920B0B3B82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3BF548-CB0E-79B0-D343-12CF01DDC884}"/>
              </a:ext>
            </a:extLst>
          </p:cNvPr>
          <p:cNvSpPr>
            <a:spLocks noGrp="1"/>
          </p:cNvSpPr>
          <p:nvPr>
            <p:ph type="dt" sz="half" idx="10"/>
          </p:nvPr>
        </p:nvSpPr>
        <p:spPr/>
        <p:txBody>
          <a:bodyPr/>
          <a:lstStyle/>
          <a:p>
            <a:fld id="{15C87AAE-C8F4-461A-B4DA-951E6AD93344}" type="datetimeFigureOut">
              <a:rPr lang="en-IN" smtClean="0"/>
              <a:t>26-10-2023</a:t>
            </a:fld>
            <a:endParaRPr lang="en-IN"/>
          </a:p>
        </p:txBody>
      </p:sp>
      <p:sp>
        <p:nvSpPr>
          <p:cNvPr id="6" name="Footer Placeholder 5">
            <a:extLst>
              <a:ext uri="{FF2B5EF4-FFF2-40B4-BE49-F238E27FC236}">
                <a16:creationId xmlns:a16="http://schemas.microsoft.com/office/drawing/2014/main" id="{605D8AA9-0581-9720-4E12-B937DA295A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B3B591-3E9F-403C-E8A8-6553AB0D6A2C}"/>
              </a:ext>
            </a:extLst>
          </p:cNvPr>
          <p:cNvSpPr>
            <a:spLocks noGrp="1"/>
          </p:cNvSpPr>
          <p:nvPr>
            <p:ph type="sldNum" sz="quarter" idx="12"/>
          </p:nvPr>
        </p:nvSpPr>
        <p:spPr/>
        <p:txBody>
          <a:bodyPr/>
          <a:lstStyle/>
          <a:p>
            <a:fld id="{DCDF503A-AFEB-4A0F-A78F-2C1811D20A83}" type="slidenum">
              <a:rPr lang="en-IN" smtClean="0"/>
              <a:t>‹#›</a:t>
            </a:fld>
            <a:endParaRPr lang="en-IN"/>
          </a:p>
        </p:txBody>
      </p:sp>
    </p:spTree>
    <p:extLst>
      <p:ext uri="{BB962C8B-B14F-4D97-AF65-F5344CB8AC3E}">
        <p14:creationId xmlns:p14="http://schemas.microsoft.com/office/powerpoint/2010/main" val="2759146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940B-EF09-E37F-9339-634F136CF5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B4D50A7-F67D-427F-AFF5-707404230C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260DCC3-393D-A233-2EF6-43C6DF7E9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7F0982-6B06-EB70-E4DB-A2DCE42E90AF}"/>
              </a:ext>
            </a:extLst>
          </p:cNvPr>
          <p:cNvSpPr>
            <a:spLocks noGrp="1"/>
          </p:cNvSpPr>
          <p:nvPr>
            <p:ph type="dt" sz="half" idx="10"/>
          </p:nvPr>
        </p:nvSpPr>
        <p:spPr/>
        <p:txBody>
          <a:bodyPr/>
          <a:lstStyle/>
          <a:p>
            <a:fld id="{15C87AAE-C8F4-461A-B4DA-951E6AD93344}" type="datetimeFigureOut">
              <a:rPr lang="en-IN" smtClean="0"/>
              <a:t>26-10-2023</a:t>
            </a:fld>
            <a:endParaRPr lang="en-IN"/>
          </a:p>
        </p:txBody>
      </p:sp>
      <p:sp>
        <p:nvSpPr>
          <p:cNvPr id="6" name="Footer Placeholder 5">
            <a:extLst>
              <a:ext uri="{FF2B5EF4-FFF2-40B4-BE49-F238E27FC236}">
                <a16:creationId xmlns:a16="http://schemas.microsoft.com/office/drawing/2014/main" id="{F6FFAD2F-2A35-AA78-6968-E7848A9563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55A3F8-35F8-E896-9798-ED038C713D59}"/>
              </a:ext>
            </a:extLst>
          </p:cNvPr>
          <p:cNvSpPr>
            <a:spLocks noGrp="1"/>
          </p:cNvSpPr>
          <p:nvPr>
            <p:ph type="sldNum" sz="quarter" idx="12"/>
          </p:nvPr>
        </p:nvSpPr>
        <p:spPr/>
        <p:txBody>
          <a:bodyPr/>
          <a:lstStyle/>
          <a:p>
            <a:fld id="{DCDF503A-AFEB-4A0F-A78F-2C1811D20A83}" type="slidenum">
              <a:rPr lang="en-IN" smtClean="0"/>
              <a:t>‹#›</a:t>
            </a:fld>
            <a:endParaRPr lang="en-IN"/>
          </a:p>
        </p:txBody>
      </p:sp>
    </p:spTree>
    <p:extLst>
      <p:ext uri="{BB962C8B-B14F-4D97-AF65-F5344CB8AC3E}">
        <p14:creationId xmlns:p14="http://schemas.microsoft.com/office/powerpoint/2010/main" val="3019870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C92B58-6DCB-8DE5-B558-418136F189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1DCB04-3C69-84FA-7B35-B0976ECE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34FC29-D712-4D87-4E5E-F362C1860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C87AAE-C8F4-461A-B4DA-951E6AD93344}" type="datetimeFigureOut">
              <a:rPr lang="en-IN" smtClean="0"/>
              <a:t>26-10-2023</a:t>
            </a:fld>
            <a:endParaRPr lang="en-IN"/>
          </a:p>
        </p:txBody>
      </p:sp>
      <p:sp>
        <p:nvSpPr>
          <p:cNvPr id="5" name="Footer Placeholder 4">
            <a:extLst>
              <a:ext uri="{FF2B5EF4-FFF2-40B4-BE49-F238E27FC236}">
                <a16:creationId xmlns:a16="http://schemas.microsoft.com/office/drawing/2014/main" id="{9FFC751B-6C31-3DAA-5197-031942FAD2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FD4ED62-68EA-534D-3616-CDF460CB8D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DF503A-AFEB-4A0F-A78F-2C1811D20A83}" type="slidenum">
              <a:rPr lang="en-IN" smtClean="0"/>
              <a:t>‹#›</a:t>
            </a:fld>
            <a:endParaRPr lang="en-IN"/>
          </a:p>
        </p:txBody>
      </p:sp>
    </p:spTree>
    <p:extLst>
      <p:ext uri="{BB962C8B-B14F-4D97-AF65-F5344CB8AC3E}">
        <p14:creationId xmlns:p14="http://schemas.microsoft.com/office/powerpoint/2010/main" val="928638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customXml" Target="../ink/ink2.xml"/><Relationship Id="rId12" Type="http://schemas.openxmlformats.org/officeDocument/2006/relationships/customXml" Target="../ink/ink5.xml"/><Relationship Id="rId17" Type="http://schemas.openxmlformats.org/officeDocument/2006/relationships/image" Target="../media/image20.png"/><Relationship Id="rId2" Type="http://schemas.openxmlformats.org/officeDocument/2006/relationships/image" Target="../media/image13.png"/><Relationship Id="rId16" Type="http://schemas.openxmlformats.org/officeDocument/2006/relationships/customXml" Target="../ink/ink7.xml"/><Relationship Id="rId1" Type="http://schemas.openxmlformats.org/officeDocument/2006/relationships/slideLayout" Target="../slideLayouts/slideLayout7.xml"/><Relationship Id="rId6" Type="http://schemas.openxmlformats.org/officeDocument/2006/relationships/image" Target="../media/image150.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image" Target="../media/image19.png"/><Relationship Id="rId10"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customXml" Target="../ink/ink3.xml"/><Relationship Id="rId14" Type="http://schemas.openxmlformats.org/officeDocument/2006/relationships/customXml" Target="../ink/ink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43DC0-3244-9B2F-25BF-BE29FEC14435}"/>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A23F28A-A223-50EB-C739-0737DD2F5607}"/>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68C889BF-7A38-EED2-EF87-F93B497A1F7F}"/>
              </a:ext>
            </a:extLst>
          </p:cNvPr>
          <p:cNvPicPr>
            <a:picLocks noChangeAspect="1"/>
          </p:cNvPicPr>
          <p:nvPr/>
        </p:nvPicPr>
        <p:blipFill>
          <a:blip r:embed="rId2"/>
          <a:stretch>
            <a:fillRect/>
          </a:stretch>
        </p:blipFill>
        <p:spPr>
          <a:xfrm>
            <a:off x="-18033" y="-23229"/>
            <a:ext cx="12228066" cy="6881229"/>
          </a:xfrm>
          <a:prstGeom prst="rect">
            <a:avLst/>
          </a:prstGeom>
        </p:spPr>
      </p:pic>
    </p:spTree>
    <p:extLst>
      <p:ext uri="{BB962C8B-B14F-4D97-AF65-F5344CB8AC3E}">
        <p14:creationId xmlns:p14="http://schemas.microsoft.com/office/powerpoint/2010/main" val="3805241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89F2C1-A041-53DD-D031-32AD0CE9DC80}"/>
              </a:ext>
            </a:extLst>
          </p:cNvPr>
          <p:cNvSpPr/>
          <p:nvPr/>
        </p:nvSpPr>
        <p:spPr>
          <a:xfrm>
            <a:off x="-141514" y="-122852"/>
            <a:ext cx="12333514" cy="6999514"/>
          </a:xfrm>
          <a:prstGeom prst="rect">
            <a:avLst/>
          </a:prstGeom>
          <a:solidFill>
            <a:srgbClr val="0101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E41C6503-F6BB-DC74-E0BB-57AE7BA9489C}"/>
              </a:ext>
            </a:extLst>
          </p:cNvPr>
          <p:cNvSpPr txBox="1"/>
          <p:nvPr/>
        </p:nvSpPr>
        <p:spPr>
          <a:xfrm>
            <a:off x="619125" y="533400"/>
            <a:ext cx="9953625" cy="646331"/>
          </a:xfrm>
          <a:prstGeom prst="rect">
            <a:avLst/>
          </a:prstGeom>
          <a:noFill/>
        </p:spPr>
        <p:txBody>
          <a:bodyPr wrap="square" rtlCol="0">
            <a:spAutoFit/>
          </a:bodyPr>
          <a:lstStyle/>
          <a:p>
            <a:pPr algn="l"/>
            <a:endParaRPr lang="en-US" b="0" i="0" dirty="0">
              <a:solidFill>
                <a:schemeClr val="bg1"/>
              </a:solidFill>
              <a:effectLst/>
              <a:latin typeface="ProximaVara-Roman"/>
            </a:endParaRPr>
          </a:p>
          <a:p>
            <a:endParaRPr lang="en-IN" dirty="0"/>
          </a:p>
        </p:txBody>
      </p:sp>
      <p:sp>
        <p:nvSpPr>
          <p:cNvPr id="4" name="TextBox 3">
            <a:extLst>
              <a:ext uri="{FF2B5EF4-FFF2-40B4-BE49-F238E27FC236}">
                <a16:creationId xmlns:a16="http://schemas.microsoft.com/office/drawing/2014/main" id="{4AE41096-E3CA-E410-8955-C579AB036720}"/>
              </a:ext>
            </a:extLst>
          </p:cNvPr>
          <p:cNvSpPr txBox="1"/>
          <p:nvPr/>
        </p:nvSpPr>
        <p:spPr>
          <a:xfrm>
            <a:off x="386443" y="533400"/>
            <a:ext cx="11277600" cy="1785104"/>
          </a:xfrm>
          <a:prstGeom prst="rect">
            <a:avLst/>
          </a:prstGeom>
          <a:noFill/>
        </p:spPr>
        <p:txBody>
          <a:bodyPr wrap="square" rtlCol="0">
            <a:spAutoFit/>
          </a:bodyPr>
          <a:lstStyle/>
          <a:p>
            <a:r>
              <a:rPr lang="en-US" sz="2200" b="0" i="0" dirty="0">
                <a:solidFill>
                  <a:schemeClr val="bg1"/>
                </a:solidFill>
                <a:effectLst/>
                <a:latin typeface="Arial" panose="020B0604020202020204" pitchFamily="34" charset="0"/>
                <a:cs typeface="Arial" panose="020B0604020202020204" pitchFamily="34" charset="0"/>
              </a:rPr>
              <a:t>The transformation maps each pixel location in the driving video D with its corresponding location in S, but the local patterns in the estimated transformation are pixel-to-pixel aligned with D and not with S, making the task harder for the network to predict the transformation from S. To make this easier we roughly align it with the estimated transformation, the source S is warped according to local transformations estimated</a:t>
            </a:r>
            <a:endParaRPr lang="en-IN" sz="2200"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F43C73C-BD7D-9EC4-2400-613F8A411155}"/>
              </a:ext>
            </a:extLst>
          </p:cNvPr>
          <p:cNvSpPr txBox="1"/>
          <p:nvPr/>
        </p:nvSpPr>
        <p:spPr>
          <a:xfrm>
            <a:off x="386443" y="2592970"/>
            <a:ext cx="10772775" cy="1107996"/>
          </a:xfrm>
          <a:prstGeom prst="rect">
            <a:avLst/>
          </a:prstGeom>
          <a:noFill/>
        </p:spPr>
        <p:txBody>
          <a:bodyPr wrap="square" rtlCol="0">
            <a:spAutoFit/>
          </a:bodyPr>
          <a:lstStyle/>
          <a:p>
            <a:r>
              <a:rPr lang="en-US" sz="2200" dirty="0">
                <a:solidFill>
                  <a:schemeClr val="bg1"/>
                </a:solidFill>
                <a:latin typeface="Arial" panose="020B0604020202020204" pitchFamily="34" charset="0"/>
                <a:cs typeface="Arial" panose="020B0604020202020204" pitchFamily="34" charset="0"/>
              </a:rPr>
              <a:t>K transformed images S1,...,SK are obtained, each aligned with the estimated transformation in the neighborhood of a </a:t>
            </a:r>
            <a:r>
              <a:rPr lang="en-US" sz="2200" dirty="0" err="1">
                <a:solidFill>
                  <a:schemeClr val="bg1"/>
                </a:solidFill>
                <a:latin typeface="Arial" panose="020B0604020202020204" pitchFamily="34" charset="0"/>
                <a:cs typeface="Arial" panose="020B0604020202020204" pitchFamily="34" charset="0"/>
              </a:rPr>
              <a:t>keypoint</a:t>
            </a:r>
            <a:r>
              <a:rPr lang="en-US" sz="2200" dirty="0">
                <a:solidFill>
                  <a:schemeClr val="bg1"/>
                </a:solidFill>
                <a:latin typeface="Arial" panose="020B0604020202020204" pitchFamily="34" charset="0"/>
                <a:cs typeface="Arial" panose="020B0604020202020204" pitchFamily="34" charset="0"/>
              </a:rPr>
              <a:t>. An additional image S</a:t>
            </a:r>
            <a:r>
              <a:rPr lang="en-US" sz="2200" baseline="-25000" dirty="0">
                <a:solidFill>
                  <a:schemeClr val="bg1"/>
                </a:solidFill>
                <a:latin typeface="Arial" panose="020B0604020202020204" pitchFamily="34" charset="0"/>
                <a:cs typeface="Arial" panose="020B0604020202020204" pitchFamily="34" charset="0"/>
              </a:rPr>
              <a:t>0</a:t>
            </a:r>
            <a:r>
              <a:rPr lang="en-US" sz="2200" dirty="0">
                <a:solidFill>
                  <a:schemeClr val="bg1"/>
                </a:solidFill>
                <a:latin typeface="Arial" panose="020B0604020202020204" pitchFamily="34" charset="0"/>
                <a:cs typeface="Arial" panose="020B0604020202020204" pitchFamily="34" charset="0"/>
              </a:rPr>
              <a:t>=S is considered for the background.</a:t>
            </a:r>
            <a:endParaRPr lang="en-IN" sz="2200"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40CC1E5-19B9-23EE-C828-2E18F3DB669C}"/>
              </a:ext>
            </a:extLst>
          </p:cNvPr>
          <p:cNvSpPr txBox="1"/>
          <p:nvPr/>
        </p:nvSpPr>
        <p:spPr>
          <a:xfrm>
            <a:off x="386443" y="3975432"/>
            <a:ext cx="10696770" cy="1107996"/>
          </a:xfrm>
          <a:prstGeom prst="rect">
            <a:avLst/>
          </a:prstGeom>
          <a:noFill/>
        </p:spPr>
        <p:txBody>
          <a:bodyPr wrap="square" rtlCol="0">
            <a:spAutoFit/>
          </a:bodyPr>
          <a:lstStyle/>
          <a:p>
            <a:r>
              <a:rPr lang="en-US" sz="2200" b="0" i="0" dirty="0">
                <a:solidFill>
                  <a:schemeClr val="bg1"/>
                </a:solidFill>
                <a:effectLst/>
                <a:latin typeface="Arial" panose="020B0604020202020204" pitchFamily="34" charset="0"/>
                <a:cs typeface="Arial" panose="020B0604020202020204" pitchFamily="34" charset="0"/>
              </a:rPr>
              <a:t>Heatmaps </a:t>
            </a:r>
            <a:r>
              <a:rPr lang="en-US" sz="2200" b="0" i="0" dirty="0" err="1">
                <a:solidFill>
                  <a:schemeClr val="bg1"/>
                </a:solidFill>
                <a:effectLst/>
                <a:latin typeface="Arial" panose="020B0604020202020204" pitchFamily="34" charset="0"/>
                <a:cs typeface="Arial" panose="020B0604020202020204" pitchFamily="34" charset="0"/>
              </a:rPr>
              <a:t>H</a:t>
            </a:r>
            <a:r>
              <a:rPr lang="en-US" sz="2200" b="0" i="0" baseline="-25000" dirty="0" err="1">
                <a:solidFill>
                  <a:schemeClr val="bg1"/>
                </a:solidFill>
                <a:effectLst/>
                <a:latin typeface="Arial" panose="020B0604020202020204" pitchFamily="34" charset="0"/>
                <a:cs typeface="Arial" panose="020B0604020202020204" pitchFamily="34" charset="0"/>
              </a:rPr>
              <a:t>k</a:t>
            </a:r>
            <a:r>
              <a:rPr lang="en-US" sz="2200" b="0" i="0" dirty="0">
                <a:solidFill>
                  <a:schemeClr val="bg1"/>
                </a:solidFill>
                <a:effectLst/>
                <a:latin typeface="Arial" panose="020B0604020202020204" pitchFamily="34" charset="0"/>
                <a:cs typeface="Arial" panose="020B0604020202020204" pitchFamily="34" charset="0"/>
              </a:rPr>
              <a:t> are computed for each </a:t>
            </a:r>
            <a:r>
              <a:rPr lang="en-US" sz="2200" b="0" i="0" dirty="0" err="1">
                <a:solidFill>
                  <a:schemeClr val="bg1"/>
                </a:solidFill>
                <a:effectLst/>
                <a:latin typeface="Arial" panose="020B0604020202020204" pitchFamily="34" charset="0"/>
                <a:cs typeface="Arial" panose="020B0604020202020204" pitchFamily="34" charset="0"/>
              </a:rPr>
              <a:t>keypoint</a:t>
            </a:r>
            <a:r>
              <a:rPr lang="en-US" sz="2200" b="0" i="0" dirty="0">
                <a:solidFill>
                  <a:schemeClr val="bg1"/>
                </a:solidFill>
                <a:effectLst/>
                <a:latin typeface="Arial" panose="020B0604020202020204" pitchFamily="34" charset="0"/>
                <a:cs typeface="Arial" panose="020B0604020202020204" pitchFamily="34" charset="0"/>
              </a:rPr>
              <a:t> p</a:t>
            </a:r>
            <a:r>
              <a:rPr lang="en-US" sz="2200" b="0" i="0" baseline="-25000" dirty="0">
                <a:solidFill>
                  <a:schemeClr val="bg1"/>
                </a:solidFill>
                <a:effectLst/>
                <a:latin typeface="Arial" panose="020B0604020202020204" pitchFamily="34" charset="0"/>
                <a:cs typeface="Arial" panose="020B0604020202020204" pitchFamily="34" charset="0"/>
              </a:rPr>
              <a:t>k</a:t>
            </a:r>
            <a:r>
              <a:rPr lang="en-US" sz="2200" b="0" i="0" dirty="0">
                <a:solidFill>
                  <a:schemeClr val="bg1"/>
                </a:solidFill>
                <a:effectLst/>
                <a:latin typeface="Arial" panose="020B0604020202020204" pitchFamily="34" charset="0"/>
                <a:cs typeface="Arial" panose="020B0604020202020204" pitchFamily="34" charset="0"/>
              </a:rPr>
              <a:t>, indicating to the dense motion network where each transformation happens. Each </a:t>
            </a:r>
            <a:r>
              <a:rPr lang="en-US" sz="2200" b="0" i="0" dirty="0" err="1">
                <a:solidFill>
                  <a:schemeClr val="bg1"/>
                </a:solidFill>
                <a:effectLst/>
                <a:latin typeface="Arial" panose="020B0604020202020204" pitchFamily="34" charset="0"/>
                <a:cs typeface="Arial" panose="020B0604020202020204" pitchFamily="34" charset="0"/>
              </a:rPr>
              <a:t>H</a:t>
            </a:r>
            <a:r>
              <a:rPr lang="en-US" sz="2200" b="0" i="0" baseline="-25000" dirty="0" err="1">
                <a:solidFill>
                  <a:schemeClr val="bg1"/>
                </a:solidFill>
                <a:effectLst/>
                <a:latin typeface="Arial" panose="020B0604020202020204" pitchFamily="34" charset="0"/>
                <a:cs typeface="Arial" panose="020B0604020202020204" pitchFamily="34" charset="0"/>
              </a:rPr>
              <a:t>k</a:t>
            </a:r>
            <a:r>
              <a:rPr lang="en-US" sz="2200" b="0" i="0" baseline="-25000" dirty="0">
                <a:solidFill>
                  <a:schemeClr val="bg1"/>
                </a:solidFill>
                <a:effectLst/>
                <a:latin typeface="Arial" panose="020B0604020202020204" pitchFamily="34" charset="0"/>
                <a:cs typeface="Arial" panose="020B0604020202020204" pitchFamily="34" charset="0"/>
              </a:rPr>
              <a:t> </a:t>
            </a:r>
            <a:r>
              <a:rPr lang="en-US" sz="2200" b="0" i="0" dirty="0">
                <a:solidFill>
                  <a:schemeClr val="bg1"/>
                </a:solidFill>
                <a:effectLst/>
                <a:latin typeface="Arial" panose="020B0604020202020204" pitchFamily="34" charset="0"/>
                <a:cs typeface="Arial" panose="020B0604020202020204" pitchFamily="34" charset="0"/>
              </a:rPr>
              <a:t>(z) is implemented as the difference of two heatmaps centered in T</a:t>
            </a:r>
            <a:r>
              <a:rPr lang="en-US" sz="2200" b="0" i="0" baseline="-25000" dirty="0">
                <a:solidFill>
                  <a:schemeClr val="bg1"/>
                </a:solidFill>
                <a:effectLst/>
                <a:latin typeface="Arial" panose="020B0604020202020204" pitchFamily="34" charset="0"/>
                <a:cs typeface="Arial" panose="020B0604020202020204" pitchFamily="34" charset="0"/>
              </a:rPr>
              <a:t>D←R</a:t>
            </a:r>
            <a:r>
              <a:rPr lang="en-US" sz="2200" b="0" i="0" dirty="0">
                <a:solidFill>
                  <a:schemeClr val="bg1"/>
                </a:solidFill>
                <a:effectLst/>
                <a:latin typeface="Arial" panose="020B0604020202020204" pitchFamily="34" charset="0"/>
                <a:cs typeface="Arial" panose="020B0604020202020204" pitchFamily="34" charset="0"/>
              </a:rPr>
              <a:t>(p</a:t>
            </a:r>
            <a:r>
              <a:rPr lang="en-US" sz="2200" b="0" i="0" baseline="-25000" dirty="0">
                <a:solidFill>
                  <a:schemeClr val="bg1"/>
                </a:solidFill>
                <a:effectLst/>
                <a:latin typeface="Arial" panose="020B0604020202020204" pitchFamily="34" charset="0"/>
                <a:cs typeface="Arial" panose="020B0604020202020204" pitchFamily="34" charset="0"/>
              </a:rPr>
              <a:t>k</a:t>
            </a:r>
            <a:r>
              <a:rPr lang="en-US" sz="2200" b="0" i="0" dirty="0">
                <a:solidFill>
                  <a:schemeClr val="bg1"/>
                </a:solidFill>
                <a:effectLst/>
                <a:latin typeface="Arial" panose="020B0604020202020204" pitchFamily="34" charset="0"/>
                <a:cs typeface="Arial" panose="020B0604020202020204" pitchFamily="34" charset="0"/>
              </a:rPr>
              <a:t>) and T</a:t>
            </a:r>
            <a:r>
              <a:rPr lang="en-US" sz="2200" b="0" i="0" baseline="-25000" dirty="0">
                <a:solidFill>
                  <a:schemeClr val="bg1"/>
                </a:solidFill>
                <a:effectLst/>
                <a:latin typeface="Arial" panose="020B0604020202020204" pitchFamily="34" charset="0"/>
                <a:cs typeface="Arial" panose="020B0604020202020204" pitchFamily="34" charset="0"/>
              </a:rPr>
              <a:t>S←R</a:t>
            </a:r>
            <a:r>
              <a:rPr lang="en-US" sz="2200" b="0" i="0" dirty="0">
                <a:solidFill>
                  <a:schemeClr val="bg1"/>
                </a:solidFill>
                <a:effectLst/>
                <a:latin typeface="Arial" panose="020B0604020202020204" pitchFamily="34" charset="0"/>
                <a:cs typeface="Arial" panose="020B0604020202020204" pitchFamily="34" charset="0"/>
              </a:rPr>
              <a:t>(p</a:t>
            </a:r>
            <a:r>
              <a:rPr lang="en-US" sz="2200" b="0" i="0" baseline="-25000" dirty="0">
                <a:solidFill>
                  <a:schemeClr val="bg1"/>
                </a:solidFill>
                <a:effectLst/>
                <a:latin typeface="Arial" panose="020B0604020202020204" pitchFamily="34" charset="0"/>
                <a:cs typeface="Arial" panose="020B0604020202020204" pitchFamily="34" charset="0"/>
              </a:rPr>
              <a:t>k</a:t>
            </a:r>
            <a:r>
              <a:rPr lang="en-US" sz="2200" b="0" i="0" dirty="0">
                <a:solidFill>
                  <a:schemeClr val="bg1"/>
                </a:solidFill>
                <a:effectLst/>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93C463FD-6A33-7E09-D9C2-FDCAEBDDF856}"/>
              </a:ext>
            </a:extLst>
          </p:cNvPr>
          <p:cNvPicPr>
            <a:picLocks noChangeAspect="1"/>
          </p:cNvPicPr>
          <p:nvPr/>
        </p:nvPicPr>
        <p:blipFill>
          <a:blip r:embed="rId2"/>
          <a:stretch>
            <a:fillRect/>
          </a:stretch>
        </p:blipFill>
        <p:spPr>
          <a:xfrm>
            <a:off x="3075740" y="5384964"/>
            <a:ext cx="6040519" cy="939636"/>
          </a:xfrm>
          <a:prstGeom prst="rect">
            <a:avLst/>
          </a:prstGeom>
        </p:spPr>
      </p:pic>
    </p:spTree>
    <p:extLst>
      <p:ext uri="{BB962C8B-B14F-4D97-AF65-F5344CB8AC3E}">
        <p14:creationId xmlns:p14="http://schemas.microsoft.com/office/powerpoint/2010/main" val="4084054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8281DF-152E-4B9D-B8AF-012F206FBB4C}"/>
              </a:ext>
            </a:extLst>
          </p:cNvPr>
          <p:cNvSpPr/>
          <p:nvPr/>
        </p:nvSpPr>
        <p:spPr>
          <a:xfrm>
            <a:off x="-70757" y="-141514"/>
            <a:ext cx="12333514" cy="6999514"/>
          </a:xfrm>
          <a:prstGeom prst="rect">
            <a:avLst/>
          </a:prstGeom>
          <a:solidFill>
            <a:srgbClr val="0101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B0B8DC37-4B1B-F8B4-45F2-1EA755C95A0A}"/>
              </a:ext>
            </a:extLst>
          </p:cNvPr>
          <p:cNvSpPr txBox="1"/>
          <p:nvPr/>
        </p:nvSpPr>
        <p:spPr>
          <a:xfrm>
            <a:off x="2031618" y="139802"/>
            <a:ext cx="8128761" cy="707886"/>
          </a:xfrm>
          <a:prstGeom prst="rect">
            <a:avLst/>
          </a:prstGeom>
          <a:noFill/>
        </p:spPr>
        <p:txBody>
          <a:bodyPr wrap="square" rtlCol="0">
            <a:spAutoFit/>
          </a:bodyPr>
          <a:lstStyle/>
          <a:p>
            <a:pPr algn="ctr"/>
            <a:r>
              <a:rPr lang="en-IN" sz="4000" dirty="0">
                <a:solidFill>
                  <a:schemeClr val="bg1"/>
                </a:solidFill>
                <a:latin typeface="Impact" panose="020B0806030902050204" pitchFamily="34" charset="0"/>
              </a:rPr>
              <a:t>OCCLUSION AWARE IMAGE GENERATION</a:t>
            </a:r>
          </a:p>
        </p:txBody>
      </p:sp>
      <p:sp>
        <p:nvSpPr>
          <p:cNvPr id="4" name="TextBox 3">
            <a:extLst>
              <a:ext uri="{FF2B5EF4-FFF2-40B4-BE49-F238E27FC236}">
                <a16:creationId xmlns:a16="http://schemas.microsoft.com/office/drawing/2014/main" id="{4B685945-C11B-0A04-54E6-39660A267CFF}"/>
              </a:ext>
            </a:extLst>
          </p:cNvPr>
          <p:cNvSpPr txBox="1"/>
          <p:nvPr/>
        </p:nvSpPr>
        <p:spPr>
          <a:xfrm>
            <a:off x="249203" y="1274680"/>
            <a:ext cx="11693590" cy="4493538"/>
          </a:xfrm>
          <a:prstGeom prst="rect">
            <a:avLst/>
          </a:prstGeom>
          <a:noFill/>
        </p:spPr>
        <p:txBody>
          <a:bodyPr wrap="square" rtlCol="0">
            <a:spAutoFit/>
          </a:bodyPr>
          <a:lstStyle/>
          <a:p>
            <a:pPr marL="342900" indent="-342900" algn="l">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After two down-sampling convolutional blocks, a feature map </a:t>
            </a:r>
            <a:r>
              <a:rPr lang="en-US" sz="2200" b="0" i="1" dirty="0">
                <a:solidFill>
                  <a:schemeClr val="bg1"/>
                </a:solidFill>
                <a:effectLst/>
                <a:latin typeface="Arial" panose="020B0604020202020204" pitchFamily="34" charset="0"/>
                <a:cs typeface="Arial" panose="020B0604020202020204" pitchFamily="34" charset="0"/>
              </a:rPr>
              <a:t>ξ </a:t>
            </a:r>
            <a:r>
              <a:rPr lang="en-US" sz="2200" b="0" i="0" dirty="0">
                <a:solidFill>
                  <a:schemeClr val="bg1"/>
                </a:solidFill>
                <a:effectLst/>
                <a:latin typeface="Arial" panose="020B0604020202020204" pitchFamily="34" charset="0"/>
                <a:cs typeface="Arial" panose="020B0604020202020204" pitchFamily="34" charset="0"/>
              </a:rPr>
              <a:t>∈ R </a:t>
            </a:r>
            <a:r>
              <a:rPr lang="en-US" sz="2200" i="1" baseline="30000" dirty="0">
                <a:solidFill>
                  <a:schemeClr val="bg1"/>
                </a:solidFill>
                <a:latin typeface="Arial" panose="020B0604020202020204" pitchFamily="34" charset="0"/>
                <a:cs typeface="Arial" panose="020B0604020202020204" pitchFamily="34" charset="0"/>
              </a:rPr>
              <a:t>H</a:t>
            </a:r>
            <a:r>
              <a:rPr lang="en-US" sz="2200" b="0" i="0" baseline="30000" dirty="0">
                <a:solidFill>
                  <a:schemeClr val="bg1"/>
                </a:solidFill>
                <a:effectLst/>
                <a:latin typeface="Arial" panose="020B0604020202020204" pitchFamily="34" charset="0"/>
                <a:cs typeface="Arial" panose="020B0604020202020204" pitchFamily="34" charset="0"/>
              </a:rPr>
              <a:t>′×</a:t>
            </a:r>
            <a:r>
              <a:rPr lang="en-US" sz="2200" b="0" i="1" baseline="30000" dirty="0">
                <a:solidFill>
                  <a:schemeClr val="bg1"/>
                </a:solidFill>
                <a:effectLst/>
                <a:latin typeface="Arial" panose="020B0604020202020204" pitchFamily="34" charset="0"/>
                <a:cs typeface="Arial" panose="020B0604020202020204" pitchFamily="34" charset="0"/>
              </a:rPr>
              <a:t>W</a:t>
            </a:r>
            <a:r>
              <a:rPr lang="en-US" sz="2200" b="0" i="0" baseline="30000" dirty="0">
                <a:solidFill>
                  <a:schemeClr val="bg1"/>
                </a:solidFill>
                <a:effectLst/>
                <a:latin typeface="Arial" panose="020B0604020202020204" pitchFamily="34" charset="0"/>
                <a:cs typeface="Arial" panose="020B0604020202020204" pitchFamily="34" charset="0"/>
              </a:rPr>
              <a:t>′ </a:t>
            </a:r>
            <a:r>
              <a:rPr lang="en-US" sz="2200" b="0" i="0" dirty="0">
                <a:solidFill>
                  <a:schemeClr val="bg1"/>
                </a:solidFill>
                <a:effectLst/>
                <a:latin typeface="Arial" panose="020B0604020202020204" pitchFamily="34" charset="0"/>
                <a:cs typeface="Arial" panose="020B0604020202020204" pitchFamily="34" charset="0"/>
              </a:rPr>
              <a:t>is obtained.</a:t>
            </a:r>
          </a:p>
          <a:p>
            <a:pPr marL="342900" indent="-342900" algn="l">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The feature map </a:t>
            </a:r>
            <a:r>
              <a:rPr lang="en-US" sz="2200" b="0" i="1" dirty="0">
                <a:solidFill>
                  <a:schemeClr val="bg1"/>
                </a:solidFill>
                <a:effectLst/>
                <a:latin typeface="Arial" panose="020B0604020202020204" pitchFamily="34" charset="0"/>
                <a:cs typeface="Arial" panose="020B0604020202020204" pitchFamily="34" charset="0"/>
              </a:rPr>
              <a:t>ξ</a:t>
            </a:r>
            <a:r>
              <a:rPr lang="en-US" sz="2200" b="0" i="0" dirty="0">
                <a:solidFill>
                  <a:schemeClr val="bg1"/>
                </a:solidFill>
                <a:effectLst/>
                <a:latin typeface="Arial" panose="020B0604020202020204" pitchFamily="34" charset="0"/>
                <a:cs typeface="Arial" panose="020B0604020202020204" pitchFamily="34" charset="0"/>
              </a:rPr>
              <a:t> is warped according to T</a:t>
            </a:r>
            <a:r>
              <a:rPr lang="en-US" sz="2200" b="1" i="0" baseline="-25000" dirty="0">
                <a:solidFill>
                  <a:schemeClr val="bg1"/>
                </a:solidFill>
                <a:effectLst/>
                <a:latin typeface="Arial" panose="020B0604020202020204" pitchFamily="34" charset="0"/>
                <a:cs typeface="Arial" panose="020B0604020202020204" pitchFamily="34" charset="0"/>
              </a:rPr>
              <a:t>S</a:t>
            </a:r>
            <a:r>
              <a:rPr lang="en-IN" sz="2200" b="0" i="0" baseline="-25000" dirty="0">
                <a:solidFill>
                  <a:schemeClr val="bg1"/>
                </a:solidFill>
                <a:effectLst/>
                <a:latin typeface="Arial" panose="020B0604020202020204" pitchFamily="34" charset="0"/>
                <a:cs typeface="Arial" panose="020B0604020202020204" pitchFamily="34" charset="0"/>
              </a:rPr>
              <a:t>←</a:t>
            </a:r>
            <a:r>
              <a:rPr lang="en-US" sz="2200" b="0" i="0" baseline="-25000" dirty="0">
                <a:solidFill>
                  <a:schemeClr val="bg1"/>
                </a:solidFill>
                <a:effectLst/>
                <a:latin typeface="Arial" panose="020B0604020202020204" pitchFamily="34" charset="0"/>
                <a:cs typeface="Arial" panose="020B0604020202020204" pitchFamily="34" charset="0"/>
              </a:rPr>
              <a:t>D</a:t>
            </a:r>
            <a:r>
              <a:rPr lang="en-US" sz="2200" b="0" i="0" dirty="0">
                <a:solidFill>
                  <a:schemeClr val="bg1"/>
                </a:solidFill>
                <a:effectLst/>
                <a:latin typeface="Arial" panose="020B0604020202020204" pitchFamily="34" charset="0"/>
                <a:cs typeface="Arial" panose="020B0604020202020204" pitchFamily="34" charset="0"/>
              </a:rPr>
              <a:t> using the back-warping operation denoted by </a:t>
            </a:r>
            <a:r>
              <a:rPr lang="en-US" sz="2200" b="0" i="1" dirty="0" err="1">
                <a:solidFill>
                  <a:schemeClr val="bg1"/>
                </a:solidFill>
                <a:effectLst/>
                <a:latin typeface="Arial" panose="020B0604020202020204" pitchFamily="34" charset="0"/>
                <a:cs typeface="Arial" panose="020B0604020202020204" pitchFamily="34" charset="0"/>
              </a:rPr>
              <a:t>f</a:t>
            </a:r>
            <a:r>
              <a:rPr lang="en-US" sz="2200" b="0" i="1" baseline="-25000" dirty="0" err="1">
                <a:solidFill>
                  <a:schemeClr val="bg1"/>
                </a:solidFill>
                <a:effectLst/>
                <a:latin typeface="Arial" panose="020B0604020202020204" pitchFamily="34" charset="0"/>
                <a:cs typeface="Arial" panose="020B0604020202020204" pitchFamily="34" charset="0"/>
              </a:rPr>
              <a:t>w</a:t>
            </a:r>
            <a:r>
              <a:rPr lang="en-US" sz="2200" b="0" i="0" dirty="0">
                <a:solidFill>
                  <a:schemeClr val="bg1"/>
                </a:solidFill>
                <a:effectLst/>
                <a:latin typeface="Arial" panose="020B0604020202020204" pitchFamily="34" charset="0"/>
                <a:cs typeface="Arial" panose="020B0604020202020204" pitchFamily="34" charset="0"/>
              </a:rPr>
              <a:t>​ (⋅,⋅) </a:t>
            </a:r>
            <a:r>
              <a:rPr lang="en-US" b="0" i="0" dirty="0">
                <a:solidFill>
                  <a:schemeClr val="bg1"/>
                </a:solidFill>
                <a:effectLst/>
                <a:latin typeface="ProximaVara-Roman"/>
              </a:rPr>
              <a:t>.</a:t>
            </a:r>
          </a:p>
          <a:p>
            <a:pPr marL="342900" indent="-342900">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An occlusion map O</a:t>
            </a:r>
            <a:r>
              <a:rPr lang="en-US" sz="2200" b="0" i="0" baseline="-25000" dirty="0">
                <a:solidFill>
                  <a:schemeClr val="bg1"/>
                </a:solidFill>
                <a:effectLst/>
                <a:latin typeface="Arial" panose="020B0604020202020204" pitchFamily="34" charset="0"/>
                <a:cs typeface="Arial" panose="020B0604020202020204" pitchFamily="34" charset="0"/>
              </a:rPr>
              <a:t>S←D </a:t>
            </a:r>
            <a:r>
              <a:rPr lang="en-US" sz="2200" b="0" i="0" dirty="0">
                <a:solidFill>
                  <a:schemeClr val="bg1"/>
                </a:solidFill>
                <a:effectLst/>
                <a:latin typeface="Arial" panose="020B0604020202020204" pitchFamily="34" charset="0"/>
                <a:cs typeface="Arial" panose="020B0604020202020204" pitchFamily="34" charset="0"/>
              </a:rPr>
              <a:t>​∈ [0,1]</a:t>
            </a:r>
            <a:r>
              <a:rPr lang="en-US" sz="2200" i="1" baseline="30000" dirty="0">
                <a:solidFill>
                  <a:schemeClr val="bg1"/>
                </a:solidFill>
                <a:latin typeface="Arial" panose="020B0604020202020204" pitchFamily="34" charset="0"/>
                <a:cs typeface="Arial" panose="020B0604020202020204" pitchFamily="34" charset="0"/>
              </a:rPr>
              <a:t>H</a:t>
            </a:r>
            <a:r>
              <a:rPr lang="en-US" sz="2200" b="0" i="0" baseline="30000" dirty="0">
                <a:solidFill>
                  <a:schemeClr val="bg1"/>
                </a:solidFill>
                <a:effectLst/>
                <a:latin typeface="Arial" panose="020B0604020202020204" pitchFamily="34" charset="0"/>
                <a:cs typeface="Arial" panose="020B0604020202020204" pitchFamily="34" charset="0"/>
              </a:rPr>
              <a:t>′×</a:t>
            </a:r>
            <a:r>
              <a:rPr lang="en-US" sz="2200" b="0" i="1" baseline="30000" dirty="0">
                <a:solidFill>
                  <a:schemeClr val="bg1"/>
                </a:solidFill>
                <a:effectLst/>
                <a:latin typeface="Arial" panose="020B0604020202020204" pitchFamily="34" charset="0"/>
                <a:cs typeface="Arial" panose="020B0604020202020204" pitchFamily="34" charset="0"/>
              </a:rPr>
              <a:t>W</a:t>
            </a:r>
            <a:r>
              <a:rPr lang="en-US" sz="2200" b="0" i="0" baseline="30000" dirty="0">
                <a:solidFill>
                  <a:schemeClr val="bg1"/>
                </a:solidFill>
                <a:effectLst/>
                <a:latin typeface="Arial" panose="020B0604020202020204" pitchFamily="34" charset="0"/>
                <a:cs typeface="Arial" panose="020B0604020202020204" pitchFamily="34" charset="0"/>
              </a:rPr>
              <a:t>′  </a:t>
            </a:r>
            <a:r>
              <a:rPr lang="en-US" sz="2200" b="0" i="0" dirty="0">
                <a:solidFill>
                  <a:schemeClr val="bg1"/>
                </a:solidFill>
                <a:effectLst/>
                <a:latin typeface="Arial" panose="020B0604020202020204" pitchFamily="34" charset="0"/>
                <a:cs typeface="Arial" panose="020B0604020202020204" pitchFamily="34" charset="0"/>
              </a:rPr>
              <a:t>is introduced to mask out the feature map regions that should be </a:t>
            </a:r>
            <a:r>
              <a:rPr lang="en-US" sz="2200" b="0" i="0" dirty="0" err="1">
                <a:solidFill>
                  <a:schemeClr val="bg1"/>
                </a:solidFill>
                <a:effectLst/>
                <a:latin typeface="Arial" panose="020B0604020202020204" pitchFamily="34" charset="0"/>
                <a:cs typeface="Arial" panose="020B0604020202020204" pitchFamily="34" charset="0"/>
              </a:rPr>
              <a:t>inpainted</a:t>
            </a:r>
            <a:r>
              <a:rPr lang="en-US" sz="2200" b="0" i="0" dirty="0">
                <a:solidFill>
                  <a:schemeClr val="bg1"/>
                </a:solidFill>
                <a:effectLst/>
                <a:latin typeface="Arial" panose="020B0604020202020204" pitchFamily="34" charset="0"/>
                <a:cs typeface="Arial" panose="020B0604020202020204" pitchFamily="34" charset="0"/>
              </a:rPr>
              <a:t> due to occlusions in </a:t>
            </a:r>
            <a:r>
              <a:rPr lang="en-US" sz="2200" b="1" i="0" dirty="0">
                <a:solidFill>
                  <a:schemeClr val="bg1"/>
                </a:solidFill>
                <a:effectLst/>
                <a:latin typeface="Arial" panose="020B0604020202020204" pitchFamily="34" charset="0"/>
                <a:cs typeface="Arial" panose="020B0604020202020204" pitchFamily="34" charset="0"/>
              </a:rPr>
              <a:t>S</a:t>
            </a:r>
            <a:r>
              <a:rPr lang="en-US" sz="2200" b="0" i="0" dirty="0">
                <a:solidFill>
                  <a:schemeClr val="bg1"/>
                </a:solidFill>
                <a:effectLst/>
                <a:latin typeface="Arial" panose="020B0604020202020204" pitchFamily="34" charset="0"/>
                <a:cs typeface="Arial" panose="020B0604020202020204" pitchFamily="34" charset="0"/>
              </a:rPr>
              <a:t>.</a:t>
            </a:r>
          </a:p>
          <a:p>
            <a:endParaRPr lang="en-US" sz="2200" b="0" i="0" dirty="0">
              <a:solidFill>
                <a:schemeClr val="bg1"/>
              </a:solidFill>
              <a:effectLst/>
              <a:latin typeface="Arial" panose="020B0604020202020204" pitchFamily="34" charset="0"/>
              <a:cs typeface="Arial" panose="020B0604020202020204" pitchFamily="34" charset="0"/>
            </a:endParaRPr>
          </a:p>
          <a:p>
            <a:endParaRPr lang="en-US" sz="2200" b="0" i="0" dirty="0">
              <a:solidFill>
                <a:schemeClr val="bg1"/>
              </a:solidFill>
              <a:effectLst/>
              <a:latin typeface="Arial" panose="020B0604020202020204" pitchFamily="34" charset="0"/>
              <a:cs typeface="Arial" panose="020B0604020202020204" pitchFamily="34" charset="0"/>
            </a:endParaRPr>
          </a:p>
          <a:p>
            <a:endParaRPr lang="en-US" sz="2200" dirty="0">
              <a:solidFill>
                <a:schemeClr val="bg1"/>
              </a:solidFill>
              <a:latin typeface="Arial" panose="020B0604020202020204" pitchFamily="34" charset="0"/>
              <a:cs typeface="Arial" panose="020B0604020202020204" pitchFamily="34" charset="0"/>
            </a:endParaRPr>
          </a:p>
          <a:p>
            <a:endParaRPr lang="en-US" sz="2200" b="0" i="0" dirty="0">
              <a:solidFill>
                <a:schemeClr val="bg1"/>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The transformed feature map </a:t>
            </a:r>
            <a:r>
              <a:rPr lang="en-US" sz="2200" b="0" i="1" dirty="0">
                <a:solidFill>
                  <a:schemeClr val="bg1"/>
                </a:solidFill>
                <a:effectLst/>
                <a:latin typeface="Arial" panose="020B0604020202020204" pitchFamily="34" charset="0"/>
                <a:cs typeface="Arial" panose="020B0604020202020204" pitchFamily="34" charset="0"/>
              </a:rPr>
              <a:t>ξ</a:t>
            </a:r>
            <a:r>
              <a:rPr lang="en-US" sz="2200" b="0" i="0" dirty="0">
                <a:solidFill>
                  <a:schemeClr val="bg1"/>
                </a:solidFill>
                <a:effectLst/>
                <a:latin typeface="Arial" panose="020B0604020202020204" pitchFamily="34" charset="0"/>
                <a:cs typeface="Arial" panose="020B0604020202020204" pitchFamily="34" charset="0"/>
              </a:rPr>
              <a:t> is obtained by applying the Hadamard product ⊙ between the occlusion map and the warped feature map.</a:t>
            </a:r>
          </a:p>
          <a:p>
            <a:pPr marL="342900" indent="-342900">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The transformed feature map ξ is fed to subsequent network layers of the generation module to render the sought image</a:t>
            </a:r>
            <a:endParaRPr lang="en-IN" sz="2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597255E-45E6-7911-FE6F-0B5512B587DB}"/>
              </a:ext>
            </a:extLst>
          </p:cNvPr>
          <p:cNvPicPr>
            <a:picLocks noChangeAspect="1"/>
          </p:cNvPicPr>
          <p:nvPr/>
        </p:nvPicPr>
        <p:blipFill>
          <a:blip r:embed="rId2"/>
          <a:stretch>
            <a:fillRect/>
          </a:stretch>
        </p:blipFill>
        <p:spPr>
          <a:xfrm>
            <a:off x="4377770" y="3358243"/>
            <a:ext cx="3436455" cy="664188"/>
          </a:xfrm>
          <a:prstGeom prst="rect">
            <a:avLst/>
          </a:prstGeom>
        </p:spPr>
      </p:pic>
    </p:spTree>
    <p:extLst>
      <p:ext uri="{BB962C8B-B14F-4D97-AF65-F5344CB8AC3E}">
        <p14:creationId xmlns:p14="http://schemas.microsoft.com/office/powerpoint/2010/main" val="1339561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nfo Edge shares plunge nearly 10% on Q3 loss - BusinessToday">
            <a:extLst>
              <a:ext uri="{FF2B5EF4-FFF2-40B4-BE49-F238E27FC236}">
                <a16:creationId xmlns:a16="http://schemas.microsoft.com/office/drawing/2014/main" id="{FB3A17CE-A58E-D7E8-6C9E-0925C97481E3}"/>
              </a:ext>
            </a:extLst>
          </p:cNvPr>
          <p:cNvPicPr>
            <a:picLocks noChangeAspect="1" noChangeArrowheads="1"/>
          </p:cNvPicPr>
          <p:nvPr/>
        </p:nvPicPr>
        <p:blipFill>
          <a:blip r:embed="rId2">
            <a:alphaModFix/>
            <a:extLst>
              <a:ext uri="{BEBA8EAE-BF5A-486C-A8C5-ECC9F3942E4B}">
                <a14:imgProps xmlns:a14="http://schemas.microsoft.com/office/drawing/2010/main">
                  <a14:imgLayer r:embed="rId3">
                    <a14:imgEffect>
                      <a14:sharpenSoften amount="-50000"/>
                    </a14:imgEffect>
                    <a14:imgEffect>
                      <a14:colorTemperature colorTemp="47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9700" y="0"/>
            <a:ext cx="12271699" cy="68995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0B5793-E586-2F42-6E79-BF814741D8BA}"/>
              </a:ext>
            </a:extLst>
          </p:cNvPr>
          <p:cNvSpPr txBox="1"/>
          <p:nvPr/>
        </p:nvSpPr>
        <p:spPr>
          <a:xfrm>
            <a:off x="2031618" y="139802"/>
            <a:ext cx="8128761" cy="707886"/>
          </a:xfrm>
          <a:prstGeom prst="rect">
            <a:avLst/>
          </a:prstGeom>
          <a:noFill/>
        </p:spPr>
        <p:txBody>
          <a:bodyPr wrap="square" rtlCol="0">
            <a:spAutoFit/>
          </a:bodyPr>
          <a:lstStyle/>
          <a:p>
            <a:pPr algn="ctr"/>
            <a:r>
              <a:rPr lang="en-IN" sz="4000" dirty="0">
                <a:solidFill>
                  <a:schemeClr val="bg1"/>
                </a:solidFill>
                <a:latin typeface="Impact" panose="020B0806030902050204" pitchFamily="34" charset="0"/>
              </a:rPr>
              <a:t>TRAINING LOSSES</a:t>
            </a:r>
          </a:p>
        </p:txBody>
      </p:sp>
      <p:sp>
        <p:nvSpPr>
          <p:cNvPr id="4" name="TextBox 3">
            <a:extLst>
              <a:ext uri="{FF2B5EF4-FFF2-40B4-BE49-F238E27FC236}">
                <a16:creationId xmlns:a16="http://schemas.microsoft.com/office/drawing/2014/main" id="{11AD5056-8FE6-3014-66FF-EBE25A8C8751}"/>
              </a:ext>
            </a:extLst>
          </p:cNvPr>
          <p:cNvSpPr txBox="1"/>
          <p:nvPr/>
        </p:nvSpPr>
        <p:spPr>
          <a:xfrm>
            <a:off x="525622" y="1057055"/>
            <a:ext cx="11473545" cy="4924425"/>
          </a:xfrm>
          <a:prstGeom prst="rect">
            <a:avLst/>
          </a:prstGeom>
          <a:noFill/>
        </p:spPr>
        <p:txBody>
          <a:bodyPr wrap="square" rtlCol="0">
            <a:spAutoFit/>
          </a:bodyPr>
          <a:lstStyle/>
          <a:p>
            <a:pPr marL="285750" indent="-285750" algn="l">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The system is trained in an end-to-end fashion using several losses.</a:t>
            </a:r>
          </a:p>
          <a:p>
            <a:pPr marL="285750" indent="-285750" algn="l">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The main driving loss is the reconstruction loss based on the perceptual loss using the pre-trained VGG-19 network.</a:t>
            </a:r>
          </a:p>
          <a:p>
            <a:pPr marL="285750" indent="-285750" algn="l">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The reconstruction loss is calculated between the input driving frame </a:t>
            </a:r>
            <a:r>
              <a:rPr lang="en-US" sz="2200" b="1" i="0" dirty="0">
                <a:solidFill>
                  <a:schemeClr val="bg1"/>
                </a:solidFill>
                <a:effectLst/>
                <a:latin typeface="Arial" panose="020B0604020202020204" pitchFamily="34" charset="0"/>
                <a:cs typeface="Arial" panose="020B0604020202020204" pitchFamily="34" charset="0"/>
              </a:rPr>
              <a:t>D</a:t>
            </a:r>
            <a:r>
              <a:rPr lang="en-US" sz="2200" b="0" i="0" dirty="0">
                <a:solidFill>
                  <a:schemeClr val="bg1"/>
                </a:solidFill>
                <a:effectLst/>
                <a:latin typeface="Arial" panose="020B0604020202020204" pitchFamily="34" charset="0"/>
                <a:cs typeface="Arial" panose="020B0604020202020204" pitchFamily="34" charset="0"/>
              </a:rPr>
              <a:t> and the corresponding reconstructed frame </a:t>
            </a:r>
            <a:r>
              <a:rPr lang="en-US" sz="2200" b="1" i="0" dirty="0">
                <a:solidFill>
                  <a:schemeClr val="bg1"/>
                </a:solidFill>
                <a:effectLst/>
                <a:latin typeface="Arial" panose="020B0604020202020204" pitchFamily="34" charset="0"/>
                <a:cs typeface="Arial" panose="020B0604020202020204" pitchFamily="34" charset="0"/>
              </a:rPr>
              <a:t>D</a:t>
            </a:r>
            <a:r>
              <a:rPr lang="en-US" sz="2200" b="1" i="0" baseline="30000" dirty="0">
                <a:solidFill>
                  <a:schemeClr val="bg1"/>
                </a:solidFill>
                <a:effectLst/>
                <a:latin typeface="Arial" panose="020B0604020202020204" pitchFamily="34" charset="0"/>
                <a:cs typeface="Arial" panose="020B0604020202020204" pitchFamily="34" charset="0"/>
              </a:rPr>
              <a:t>^</a:t>
            </a:r>
            <a:r>
              <a:rPr lang="en-US" sz="2200" b="0" i="0" dirty="0">
                <a:solidFill>
                  <a:schemeClr val="bg1"/>
                </a:solidFill>
                <a:effectLst/>
                <a:latin typeface="Arial" panose="020B0604020202020204" pitchFamily="34" charset="0"/>
                <a:cs typeface="Arial" panose="020B0604020202020204" pitchFamily="34" charset="0"/>
              </a:rPr>
              <a:t>. It is written as:</a:t>
            </a:r>
          </a:p>
          <a:p>
            <a:pPr marL="285750" indent="-285750" algn="l">
              <a:buFont typeface="Arial" panose="020B0604020202020204" pitchFamily="34" charset="0"/>
              <a:buChar char="•"/>
            </a:pPr>
            <a:endParaRPr lang="en-US" sz="2200" dirty="0">
              <a:solidFill>
                <a:schemeClr val="bg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2200" b="0" i="0" dirty="0">
              <a:solidFill>
                <a:schemeClr val="bg1"/>
              </a:solidFill>
              <a:effectLs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2200" dirty="0">
              <a:solidFill>
                <a:schemeClr val="bg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2200" b="0" i="0" dirty="0">
              <a:solidFill>
                <a:schemeClr val="bg1"/>
              </a:solidFill>
              <a:effectLst/>
              <a:latin typeface="Arial" panose="020B0604020202020204" pitchFamily="34" charset="0"/>
              <a:cs typeface="Arial" panose="020B0604020202020204" pitchFamily="34" charset="0"/>
            </a:endParaRPr>
          </a:p>
          <a:p>
            <a:pPr algn="l"/>
            <a:r>
              <a:rPr lang="en-US" sz="1400" b="0" i="0" dirty="0">
                <a:solidFill>
                  <a:schemeClr val="bg1"/>
                </a:solidFill>
                <a:effectLst/>
                <a:latin typeface="Arial" panose="020B0604020202020204" pitchFamily="34" charset="0"/>
                <a:cs typeface="Arial" panose="020B0604020202020204" pitchFamily="34" charset="0"/>
              </a:rPr>
              <a:t>	where </a:t>
            </a:r>
            <a:r>
              <a:rPr lang="en-US" sz="1400" b="0" i="1" dirty="0">
                <a:solidFill>
                  <a:schemeClr val="bg1"/>
                </a:solidFill>
                <a:effectLst/>
                <a:latin typeface="Arial" panose="020B0604020202020204" pitchFamily="34" charset="0"/>
                <a:cs typeface="Arial" panose="020B0604020202020204" pitchFamily="34" charset="0"/>
              </a:rPr>
              <a:t>N</a:t>
            </a:r>
            <a:r>
              <a:rPr lang="en-US" sz="1400" b="0" i="1" baseline="-25000" dirty="0">
                <a:solidFill>
                  <a:schemeClr val="bg1"/>
                </a:solidFill>
                <a:effectLst/>
                <a:latin typeface="Arial" panose="020B0604020202020204" pitchFamily="34" charset="0"/>
                <a:cs typeface="Arial" panose="020B0604020202020204" pitchFamily="34" charset="0"/>
              </a:rPr>
              <a:t>i</a:t>
            </a:r>
            <a:r>
              <a:rPr lang="en-US" sz="1400" b="0" i="0" baseline="-25000" dirty="0">
                <a:solidFill>
                  <a:schemeClr val="bg1"/>
                </a:solidFill>
                <a:effectLst/>
                <a:latin typeface="Arial" panose="020B0604020202020204" pitchFamily="34" charset="0"/>
                <a:cs typeface="Arial" panose="020B0604020202020204" pitchFamily="34" charset="0"/>
              </a:rPr>
              <a:t>​</a:t>
            </a:r>
            <a:r>
              <a:rPr lang="en-US" sz="1400" b="0" i="0" dirty="0">
                <a:solidFill>
                  <a:schemeClr val="bg1"/>
                </a:solidFill>
                <a:effectLst/>
                <a:latin typeface="Arial" panose="020B0604020202020204" pitchFamily="34" charset="0"/>
                <a:cs typeface="Arial" panose="020B0604020202020204" pitchFamily="34" charset="0"/>
              </a:rPr>
              <a:t>(⋅) is the </a:t>
            </a:r>
            <a:r>
              <a:rPr lang="en-US" sz="1400" b="0" i="1" dirty="0" err="1">
                <a:solidFill>
                  <a:schemeClr val="bg1"/>
                </a:solidFill>
                <a:effectLst/>
                <a:latin typeface="Arial" panose="020B0604020202020204" pitchFamily="34" charset="0"/>
                <a:cs typeface="Arial" panose="020B0604020202020204" pitchFamily="34" charset="0"/>
              </a:rPr>
              <a:t>i</a:t>
            </a:r>
            <a:r>
              <a:rPr lang="en-US" sz="1400" b="0" i="1" baseline="30000" dirty="0" err="1">
                <a:solidFill>
                  <a:schemeClr val="bg1"/>
                </a:solidFill>
                <a:effectLst/>
                <a:latin typeface="Arial" panose="020B0604020202020204" pitchFamily="34" charset="0"/>
                <a:cs typeface="Arial" panose="020B0604020202020204" pitchFamily="34" charset="0"/>
              </a:rPr>
              <a:t>th</a:t>
            </a:r>
            <a:r>
              <a:rPr lang="en-US" sz="1400" b="0" i="0" dirty="0">
                <a:solidFill>
                  <a:schemeClr val="bg1"/>
                </a:solidFill>
                <a:effectLst/>
                <a:latin typeface="Arial" panose="020B0604020202020204" pitchFamily="34" charset="0"/>
                <a:cs typeface="Arial" panose="020B0604020202020204" pitchFamily="34" charset="0"/>
              </a:rPr>
              <a:t> channel feature extracted from a specific VGG-19 layer and </a:t>
            </a:r>
            <a:r>
              <a:rPr lang="en-US" sz="1400" b="0" i="1" dirty="0">
                <a:solidFill>
                  <a:schemeClr val="bg1"/>
                </a:solidFill>
                <a:effectLst/>
                <a:latin typeface="Arial" panose="020B0604020202020204" pitchFamily="34" charset="0"/>
                <a:cs typeface="Arial" panose="020B0604020202020204" pitchFamily="34" charset="0"/>
              </a:rPr>
              <a:t>I</a:t>
            </a:r>
            <a:r>
              <a:rPr lang="en-US" sz="1400" b="0" i="0" dirty="0">
                <a:solidFill>
                  <a:schemeClr val="bg1"/>
                </a:solidFill>
                <a:effectLst/>
                <a:latin typeface="Arial" panose="020B0604020202020204" pitchFamily="34" charset="0"/>
                <a:cs typeface="Arial" panose="020B0604020202020204" pitchFamily="34" charset="0"/>
              </a:rPr>
              <a:t> is the number of feature channels in this layer.</a:t>
            </a:r>
          </a:p>
          <a:p>
            <a:pPr algn="l"/>
            <a:endParaRPr lang="en-US" sz="1400" b="0" i="0" dirty="0">
              <a:solidFill>
                <a:schemeClr val="bg1"/>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The resolutions used are 256×256 ,128×128 ,64×64 and 32×32 resulting in a total of 20 loss terms.</a:t>
            </a:r>
          </a:p>
          <a:p>
            <a:pPr marL="342900" indent="-342900">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The use of multiple resolutions helps to capture details at different scales and improve the overall quality of the generated videos.</a:t>
            </a:r>
          </a:p>
        </p:txBody>
      </p:sp>
      <p:pic>
        <p:nvPicPr>
          <p:cNvPr id="6" name="Picture 5">
            <a:extLst>
              <a:ext uri="{FF2B5EF4-FFF2-40B4-BE49-F238E27FC236}">
                <a16:creationId xmlns:a16="http://schemas.microsoft.com/office/drawing/2014/main" id="{CFFC1FC8-C333-013D-EEA4-C7FD8D77136B}"/>
              </a:ext>
            </a:extLst>
          </p:cNvPr>
          <p:cNvPicPr>
            <a:picLocks noChangeAspect="1"/>
          </p:cNvPicPr>
          <p:nvPr/>
        </p:nvPicPr>
        <p:blipFill>
          <a:blip r:embed="rId4"/>
          <a:stretch>
            <a:fillRect/>
          </a:stretch>
        </p:blipFill>
        <p:spPr>
          <a:xfrm>
            <a:off x="4283704" y="2992821"/>
            <a:ext cx="3624586" cy="872358"/>
          </a:xfrm>
          <a:prstGeom prst="rect">
            <a:avLst/>
          </a:prstGeom>
        </p:spPr>
      </p:pic>
    </p:spTree>
    <p:extLst>
      <p:ext uri="{BB962C8B-B14F-4D97-AF65-F5344CB8AC3E}">
        <p14:creationId xmlns:p14="http://schemas.microsoft.com/office/powerpoint/2010/main" val="1061033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E00158-B969-22C8-5BEA-0F3893B3BE68}"/>
              </a:ext>
            </a:extLst>
          </p:cNvPr>
          <p:cNvSpPr/>
          <p:nvPr/>
        </p:nvSpPr>
        <p:spPr>
          <a:xfrm>
            <a:off x="-70759" y="-70757"/>
            <a:ext cx="12333514" cy="6999514"/>
          </a:xfrm>
          <a:prstGeom prst="rect">
            <a:avLst/>
          </a:prstGeom>
          <a:solidFill>
            <a:srgbClr val="0101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D2BDA0B-1116-FD4A-0BC0-04F2F93E0C7A}"/>
              </a:ext>
            </a:extLst>
          </p:cNvPr>
          <p:cNvSpPr txBox="1"/>
          <p:nvPr/>
        </p:nvSpPr>
        <p:spPr>
          <a:xfrm>
            <a:off x="2031618" y="139802"/>
            <a:ext cx="8128761" cy="707886"/>
          </a:xfrm>
          <a:prstGeom prst="rect">
            <a:avLst/>
          </a:prstGeom>
          <a:noFill/>
        </p:spPr>
        <p:txBody>
          <a:bodyPr wrap="square" rtlCol="0">
            <a:spAutoFit/>
          </a:bodyPr>
          <a:lstStyle/>
          <a:p>
            <a:pPr algn="ctr"/>
            <a:r>
              <a:rPr lang="en-IN" sz="4000" dirty="0">
                <a:solidFill>
                  <a:schemeClr val="bg1"/>
                </a:solidFill>
                <a:latin typeface="Impact" panose="020B0806030902050204" pitchFamily="34" charset="0"/>
              </a:rPr>
              <a:t>EQUIVARIANCE CONSTRAINT</a:t>
            </a:r>
          </a:p>
        </p:txBody>
      </p:sp>
      <p:sp>
        <p:nvSpPr>
          <p:cNvPr id="4" name="TextBox 3">
            <a:extLst>
              <a:ext uri="{FF2B5EF4-FFF2-40B4-BE49-F238E27FC236}">
                <a16:creationId xmlns:a16="http://schemas.microsoft.com/office/drawing/2014/main" id="{91332941-F5F5-9AA2-93B4-2CD00CDAF5C3}"/>
              </a:ext>
            </a:extLst>
          </p:cNvPr>
          <p:cNvSpPr txBox="1"/>
          <p:nvPr/>
        </p:nvSpPr>
        <p:spPr>
          <a:xfrm>
            <a:off x="562945" y="1058247"/>
            <a:ext cx="11202957" cy="1785104"/>
          </a:xfrm>
          <a:prstGeom prst="rect">
            <a:avLst/>
          </a:prstGeom>
          <a:noFill/>
        </p:spPr>
        <p:txBody>
          <a:bodyPr wrap="square" rtlCol="0">
            <a:spAutoFit/>
          </a:bodyPr>
          <a:lstStyle/>
          <a:p>
            <a:pPr marL="285750" indent="-285750" algn="l">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The equivariance constraint forces the model to predict consistent </a:t>
            </a:r>
            <a:r>
              <a:rPr lang="en-US" sz="2200" b="0" i="0" dirty="0" err="1">
                <a:solidFill>
                  <a:schemeClr val="bg1"/>
                </a:solidFill>
                <a:effectLst/>
                <a:latin typeface="Arial" panose="020B0604020202020204" pitchFamily="34" charset="0"/>
                <a:cs typeface="Arial" panose="020B0604020202020204" pitchFamily="34" charset="0"/>
              </a:rPr>
              <a:t>keypoints</a:t>
            </a:r>
            <a:r>
              <a:rPr lang="en-US" sz="2200" b="0" i="0" dirty="0">
                <a:solidFill>
                  <a:schemeClr val="bg1"/>
                </a:solidFill>
                <a:effectLst/>
                <a:latin typeface="Arial" panose="020B0604020202020204" pitchFamily="34" charset="0"/>
                <a:cs typeface="Arial" panose="020B0604020202020204" pitchFamily="34" charset="0"/>
              </a:rPr>
              <a:t> with respect to known geometric transformations.</a:t>
            </a:r>
          </a:p>
          <a:p>
            <a:pPr marL="285750" indent="-285750" algn="l">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The thin plate splines deformations are used as they were previously used in unsupervised </a:t>
            </a:r>
            <a:r>
              <a:rPr lang="en-US" sz="2200" b="0" i="0" dirty="0" err="1">
                <a:solidFill>
                  <a:schemeClr val="bg1"/>
                </a:solidFill>
                <a:effectLst/>
                <a:latin typeface="Arial" panose="020B0604020202020204" pitchFamily="34" charset="0"/>
                <a:cs typeface="Arial" panose="020B0604020202020204" pitchFamily="34" charset="0"/>
              </a:rPr>
              <a:t>keypoint</a:t>
            </a:r>
            <a:r>
              <a:rPr lang="en-US" sz="2200" b="0" i="0" dirty="0">
                <a:solidFill>
                  <a:schemeClr val="bg1"/>
                </a:solidFill>
                <a:effectLst/>
                <a:latin typeface="Arial" panose="020B0604020202020204" pitchFamily="34" charset="0"/>
                <a:cs typeface="Arial" panose="020B0604020202020204" pitchFamily="34" charset="0"/>
              </a:rPr>
              <a:t> detection and are similar to natural image deformations.</a:t>
            </a:r>
          </a:p>
          <a:p>
            <a:pPr marL="285750" indent="-285750" algn="l">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The motion estimator predicts not only the </a:t>
            </a:r>
            <a:r>
              <a:rPr lang="en-US" sz="2200" b="0" i="0" dirty="0" err="1">
                <a:solidFill>
                  <a:schemeClr val="bg1"/>
                </a:solidFill>
                <a:effectLst/>
                <a:latin typeface="Arial" panose="020B0604020202020204" pitchFamily="34" charset="0"/>
                <a:cs typeface="Arial" panose="020B0604020202020204" pitchFamily="34" charset="0"/>
              </a:rPr>
              <a:t>keypoints</a:t>
            </a:r>
            <a:r>
              <a:rPr lang="en-US" sz="2200" b="0" i="0" dirty="0">
                <a:solidFill>
                  <a:schemeClr val="bg1"/>
                </a:solidFill>
                <a:effectLst/>
                <a:latin typeface="Arial" panose="020B0604020202020204" pitchFamily="34" charset="0"/>
                <a:cs typeface="Arial" panose="020B0604020202020204" pitchFamily="34" charset="0"/>
              </a:rPr>
              <a:t> but also the Jacobians.</a:t>
            </a:r>
          </a:p>
        </p:txBody>
      </p:sp>
      <p:sp>
        <p:nvSpPr>
          <p:cNvPr id="6" name="TextBox 5">
            <a:extLst>
              <a:ext uri="{FF2B5EF4-FFF2-40B4-BE49-F238E27FC236}">
                <a16:creationId xmlns:a16="http://schemas.microsoft.com/office/drawing/2014/main" id="{A6E9BCD5-5F1A-14BD-C8FB-EFE01F7F844C}"/>
              </a:ext>
            </a:extLst>
          </p:cNvPr>
          <p:cNvSpPr txBox="1"/>
          <p:nvPr/>
        </p:nvSpPr>
        <p:spPr>
          <a:xfrm>
            <a:off x="557113" y="2998113"/>
            <a:ext cx="6172200" cy="430887"/>
          </a:xfrm>
          <a:prstGeom prst="rect">
            <a:avLst/>
          </a:prstGeom>
          <a:noFill/>
        </p:spPr>
        <p:txBody>
          <a:bodyPr wrap="square">
            <a:spAutoFit/>
          </a:bodyPr>
          <a:lstStyle/>
          <a:p>
            <a:r>
              <a:rPr lang="en-IN" sz="2200" b="0" i="0" dirty="0">
                <a:solidFill>
                  <a:schemeClr val="bg1"/>
                </a:solidFill>
                <a:effectLst/>
                <a:latin typeface="Arial" panose="020B0604020202020204" pitchFamily="34" charset="0"/>
              </a:rPr>
              <a:t>The standard equivariance constraint is:</a:t>
            </a:r>
            <a:endParaRPr lang="en-IN" sz="2200" dirty="0">
              <a:solidFill>
                <a:schemeClr val="bg1"/>
              </a:solidFill>
            </a:endParaRPr>
          </a:p>
        </p:txBody>
      </p:sp>
      <p:pic>
        <p:nvPicPr>
          <p:cNvPr id="8" name="Picture 7">
            <a:extLst>
              <a:ext uri="{FF2B5EF4-FFF2-40B4-BE49-F238E27FC236}">
                <a16:creationId xmlns:a16="http://schemas.microsoft.com/office/drawing/2014/main" id="{94E83D38-1E08-55BE-EABE-9E874611BC07}"/>
              </a:ext>
            </a:extLst>
          </p:cNvPr>
          <p:cNvPicPr>
            <a:picLocks noChangeAspect="1"/>
          </p:cNvPicPr>
          <p:nvPr/>
        </p:nvPicPr>
        <p:blipFill>
          <a:blip r:embed="rId2"/>
          <a:stretch>
            <a:fillRect/>
          </a:stretch>
        </p:blipFill>
        <p:spPr>
          <a:xfrm>
            <a:off x="4749906" y="3480633"/>
            <a:ext cx="2692184" cy="491722"/>
          </a:xfrm>
          <a:prstGeom prst="rect">
            <a:avLst/>
          </a:prstGeom>
        </p:spPr>
      </p:pic>
      <p:sp>
        <p:nvSpPr>
          <p:cNvPr id="10" name="TextBox 9">
            <a:extLst>
              <a:ext uri="{FF2B5EF4-FFF2-40B4-BE49-F238E27FC236}">
                <a16:creationId xmlns:a16="http://schemas.microsoft.com/office/drawing/2014/main" id="{EF647B0E-5ED2-888C-EA2F-2675DCF575B4}"/>
              </a:ext>
            </a:extLst>
          </p:cNvPr>
          <p:cNvSpPr txBox="1"/>
          <p:nvPr/>
        </p:nvSpPr>
        <p:spPr>
          <a:xfrm>
            <a:off x="557113" y="4106719"/>
            <a:ext cx="11077770" cy="430887"/>
          </a:xfrm>
          <a:prstGeom prst="rect">
            <a:avLst/>
          </a:prstGeom>
          <a:noFill/>
        </p:spPr>
        <p:txBody>
          <a:bodyPr wrap="square">
            <a:spAutoFit/>
          </a:bodyPr>
          <a:lstStyle/>
          <a:p>
            <a:r>
              <a:rPr lang="en-US" sz="2200" b="0" i="0" dirty="0">
                <a:solidFill>
                  <a:schemeClr val="bg1"/>
                </a:solidFill>
                <a:effectLst/>
                <a:latin typeface="Arial" panose="020B0604020202020204" pitchFamily="34" charset="0"/>
              </a:rPr>
              <a:t>After the first order Taylor expansions of both sides, we obtain the following constraints:</a:t>
            </a:r>
            <a:endParaRPr lang="en-IN" sz="2200" dirty="0">
              <a:solidFill>
                <a:schemeClr val="bg1"/>
              </a:solidFill>
            </a:endParaRPr>
          </a:p>
        </p:txBody>
      </p:sp>
      <p:pic>
        <p:nvPicPr>
          <p:cNvPr id="12" name="Picture 11">
            <a:extLst>
              <a:ext uri="{FF2B5EF4-FFF2-40B4-BE49-F238E27FC236}">
                <a16:creationId xmlns:a16="http://schemas.microsoft.com/office/drawing/2014/main" id="{6C6C94CC-23FA-3AD9-2BE5-DAC22CF6236D}"/>
              </a:ext>
            </a:extLst>
          </p:cNvPr>
          <p:cNvPicPr>
            <a:picLocks noChangeAspect="1"/>
          </p:cNvPicPr>
          <p:nvPr/>
        </p:nvPicPr>
        <p:blipFill>
          <a:blip r:embed="rId3"/>
          <a:stretch>
            <a:fillRect/>
          </a:stretch>
        </p:blipFill>
        <p:spPr>
          <a:xfrm>
            <a:off x="3657599" y="4598441"/>
            <a:ext cx="6143428" cy="1054255"/>
          </a:xfrm>
          <a:prstGeom prst="rect">
            <a:avLst/>
          </a:prstGeom>
        </p:spPr>
      </p:pic>
      <p:pic>
        <p:nvPicPr>
          <p:cNvPr id="14" name="Picture 13">
            <a:extLst>
              <a:ext uri="{FF2B5EF4-FFF2-40B4-BE49-F238E27FC236}">
                <a16:creationId xmlns:a16="http://schemas.microsoft.com/office/drawing/2014/main" id="{26E677E1-F185-A8F3-6DE2-C2FEEDF10A58}"/>
              </a:ext>
            </a:extLst>
          </p:cNvPr>
          <p:cNvPicPr>
            <a:picLocks noChangeAspect="1"/>
          </p:cNvPicPr>
          <p:nvPr/>
        </p:nvPicPr>
        <p:blipFill>
          <a:blip r:embed="rId4"/>
          <a:stretch>
            <a:fillRect/>
          </a:stretch>
        </p:blipFill>
        <p:spPr>
          <a:xfrm>
            <a:off x="3657599" y="5652696"/>
            <a:ext cx="6143428" cy="680560"/>
          </a:xfrm>
          <a:prstGeom prst="rect">
            <a:avLst/>
          </a:prstGeom>
        </p:spPr>
      </p:pic>
      <mc:AlternateContent xmlns:mc="http://schemas.openxmlformats.org/markup-compatibility/2006" xmlns:p14="http://schemas.microsoft.com/office/powerpoint/2010/main">
        <mc:Choice Requires="p14">
          <p:contentPart p14:bwMode="auto" r:id="rId5">
            <p14:nvContentPartPr>
              <p14:cNvPr id="25" name="Ink 24">
                <a:extLst>
                  <a:ext uri="{FF2B5EF4-FFF2-40B4-BE49-F238E27FC236}">
                    <a16:creationId xmlns:a16="http://schemas.microsoft.com/office/drawing/2014/main" id="{21EEBBDB-98A4-903A-BBF3-6875296E3FA3}"/>
                  </a:ext>
                </a:extLst>
              </p14:cNvPr>
              <p14:cNvContentPartPr/>
              <p14:nvPr/>
            </p14:nvContentPartPr>
            <p14:xfrm>
              <a:off x="768534" y="3889521"/>
              <a:ext cx="7097760" cy="3332160"/>
            </p14:xfrm>
          </p:contentPart>
        </mc:Choice>
        <mc:Fallback xmlns="">
          <p:pic>
            <p:nvPicPr>
              <p:cNvPr id="25" name="Ink 24">
                <a:extLst>
                  <a:ext uri="{FF2B5EF4-FFF2-40B4-BE49-F238E27FC236}">
                    <a16:creationId xmlns:a16="http://schemas.microsoft.com/office/drawing/2014/main" id="{21EEBBDB-98A4-903A-BBF3-6875296E3FA3}"/>
                  </a:ext>
                </a:extLst>
              </p:cNvPr>
              <p:cNvPicPr/>
              <p:nvPr/>
            </p:nvPicPr>
            <p:blipFill>
              <a:blip r:embed="rId6"/>
              <a:stretch>
                <a:fillRect/>
              </a:stretch>
            </p:blipFill>
            <p:spPr>
              <a:xfrm>
                <a:off x="714894" y="3781521"/>
                <a:ext cx="7205400" cy="354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2AB2978B-D11D-F3F8-DCE9-776F3DC58AEE}"/>
                  </a:ext>
                </a:extLst>
              </p14:cNvPr>
              <p14:cNvContentPartPr/>
              <p14:nvPr/>
            </p14:nvContentPartPr>
            <p14:xfrm>
              <a:off x="830454" y="5559921"/>
              <a:ext cx="1506600" cy="94320"/>
            </p14:xfrm>
          </p:contentPart>
        </mc:Choice>
        <mc:Fallback xmlns="">
          <p:pic>
            <p:nvPicPr>
              <p:cNvPr id="26" name="Ink 25">
                <a:extLst>
                  <a:ext uri="{FF2B5EF4-FFF2-40B4-BE49-F238E27FC236}">
                    <a16:creationId xmlns:a16="http://schemas.microsoft.com/office/drawing/2014/main" id="{2AB2978B-D11D-F3F8-DCE9-776F3DC58AEE}"/>
                  </a:ext>
                </a:extLst>
              </p:cNvPr>
              <p:cNvPicPr/>
              <p:nvPr/>
            </p:nvPicPr>
            <p:blipFill>
              <a:blip r:embed="rId8"/>
              <a:stretch>
                <a:fillRect/>
              </a:stretch>
            </p:blipFill>
            <p:spPr>
              <a:xfrm>
                <a:off x="776814" y="5451921"/>
                <a:ext cx="161424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3092D7B5-8D54-89D6-5CDF-4D2DC5007219}"/>
                  </a:ext>
                </a:extLst>
              </p14:cNvPr>
              <p14:cNvContentPartPr/>
              <p14:nvPr/>
            </p14:nvContentPartPr>
            <p14:xfrm>
              <a:off x="2332374" y="5561001"/>
              <a:ext cx="360" cy="360"/>
            </p14:xfrm>
          </p:contentPart>
        </mc:Choice>
        <mc:Fallback xmlns="">
          <p:pic>
            <p:nvPicPr>
              <p:cNvPr id="27" name="Ink 26">
                <a:extLst>
                  <a:ext uri="{FF2B5EF4-FFF2-40B4-BE49-F238E27FC236}">
                    <a16:creationId xmlns:a16="http://schemas.microsoft.com/office/drawing/2014/main" id="{3092D7B5-8D54-89D6-5CDF-4D2DC5007219}"/>
                  </a:ext>
                </a:extLst>
              </p:cNvPr>
              <p:cNvPicPr/>
              <p:nvPr/>
            </p:nvPicPr>
            <p:blipFill>
              <a:blip r:embed="rId10"/>
              <a:stretch>
                <a:fillRect/>
              </a:stretch>
            </p:blipFill>
            <p:spPr>
              <a:xfrm>
                <a:off x="2278374" y="545336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15D815A9-7624-285A-44B2-BF94FAE05243}"/>
                  </a:ext>
                </a:extLst>
              </p14:cNvPr>
              <p14:cNvContentPartPr/>
              <p14:nvPr/>
            </p14:nvContentPartPr>
            <p14:xfrm>
              <a:off x="2332374" y="5561001"/>
              <a:ext cx="360" cy="360"/>
            </p14:xfrm>
          </p:contentPart>
        </mc:Choice>
        <mc:Fallback xmlns="">
          <p:pic>
            <p:nvPicPr>
              <p:cNvPr id="28" name="Ink 27">
                <a:extLst>
                  <a:ext uri="{FF2B5EF4-FFF2-40B4-BE49-F238E27FC236}">
                    <a16:creationId xmlns:a16="http://schemas.microsoft.com/office/drawing/2014/main" id="{15D815A9-7624-285A-44B2-BF94FAE05243}"/>
                  </a:ext>
                </a:extLst>
              </p:cNvPr>
              <p:cNvPicPr/>
              <p:nvPr/>
            </p:nvPicPr>
            <p:blipFill>
              <a:blip r:embed="rId10"/>
              <a:stretch>
                <a:fillRect/>
              </a:stretch>
            </p:blipFill>
            <p:spPr>
              <a:xfrm>
                <a:off x="2278374" y="545336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Ink 28">
                <a:extLst>
                  <a:ext uri="{FF2B5EF4-FFF2-40B4-BE49-F238E27FC236}">
                    <a16:creationId xmlns:a16="http://schemas.microsoft.com/office/drawing/2014/main" id="{9E9B1477-C555-0792-CC90-D8E22BC37C63}"/>
                  </a:ext>
                </a:extLst>
              </p14:cNvPr>
              <p14:cNvContentPartPr/>
              <p14:nvPr/>
            </p14:nvContentPartPr>
            <p14:xfrm>
              <a:off x="671694" y="4366521"/>
              <a:ext cx="1116000" cy="69840"/>
            </p14:xfrm>
          </p:contentPart>
        </mc:Choice>
        <mc:Fallback xmlns="">
          <p:pic>
            <p:nvPicPr>
              <p:cNvPr id="29" name="Ink 28">
                <a:extLst>
                  <a:ext uri="{FF2B5EF4-FFF2-40B4-BE49-F238E27FC236}">
                    <a16:creationId xmlns:a16="http://schemas.microsoft.com/office/drawing/2014/main" id="{9E9B1477-C555-0792-CC90-D8E22BC37C63}"/>
                  </a:ext>
                </a:extLst>
              </p:cNvPr>
              <p:cNvPicPr/>
              <p:nvPr/>
            </p:nvPicPr>
            <p:blipFill>
              <a:blip r:embed="rId13"/>
              <a:stretch>
                <a:fillRect/>
              </a:stretch>
            </p:blipFill>
            <p:spPr>
              <a:xfrm>
                <a:off x="618054" y="4258521"/>
                <a:ext cx="12236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Ink 29">
                <a:extLst>
                  <a:ext uri="{FF2B5EF4-FFF2-40B4-BE49-F238E27FC236}">
                    <a16:creationId xmlns:a16="http://schemas.microsoft.com/office/drawing/2014/main" id="{E1D7A9DC-4A40-8D5B-3C00-D49735DA3E5C}"/>
                  </a:ext>
                </a:extLst>
              </p14:cNvPr>
              <p14:cNvContentPartPr/>
              <p14:nvPr/>
            </p14:nvContentPartPr>
            <p14:xfrm>
              <a:off x="-167106" y="4021641"/>
              <a:ext cx="1958760" cy="419760"/>
            </p14:xfrm>
          </p:contentPart>
        </mc:Choice>
        <mc:Fallback xmlns="">
          <p:pic>
            <p:nvPicPr>
              <p:cNvPr id="30" name="Ink 29">
                <a:extLst>
                  <a:ext uri="{FF2B5EF4-FFF2-40B4-BE49-F238E27FC236}">
                    <a16:creationId xmlns:a16="http://schemas.microsoft.com/office/drawing/2014/main" id="{E1D7A9DC-4A40-8D5B-3C00-D49735DA3E5C}"/>
                  </a:ext>
                </a:extLst>
              </p:cNvPr>
              <p:cNvPicPr/>
              <p:nvPr/>
            </p:nvPicPr>
            <p:blipFill>
              <a:blip r:embed="rId15"/>
              <a:stretch>
                <a:fillRect/>
              </a:stretch>
            </p:blipFill>
            <p:spPr>
              <a:xfrm>
                <a:off x="-220746" y="3914001"/>
                <a:ext cx="2066400" cy="635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Ink 30">
                <a:extLst>
                  <a:ext uri="{FF2B5EF4-FFF2-40B4-BE49-F238E27FC236}">
                    <a16:creationId xmlns:a16="http://schemas.microsoft.com/office/drawing/2014/main" id="{B70293FE-9E7A-8E9C-3C70-F98C3B6B01D4}"/>
                  </a:ext>
                </a:extLst>
              </p14:cNvPr>
              <p14:cNvContentPartPr/>
              <p14:nvPr/>
            </p14:nvContentPartPr>
            <p14:xfrm>
              <a:off x="7221894" y="5653881"/>
              <a:ext cx="373680" cy="360"/>
            </p14:xfrm>
          </p:contentPart>
        </mc:Choice>
        <mc:Fallback xmlns="">
          <p:pic>
            <p:nvPicPr>
              <p:cNvPr id="31" name="Ink 30">
                <a:extLst>
                  <a:ext uri="{FF2B5EF4-FFF2-40B4-BE49-F238E27FC236}">
                    <a16:creationId xmlns:a16="http://schemas.microsoft.com/office/drawing/2014/main" id="{B70293FE-9E7A-8E9C-3C70-F98C3B6B01D4}"/>
                  </a:ext>
                </a:extLst>
              </p:cNvPr>
              <p:cNvPicPr/>
              <p:nvPr/>
            </p:nvPicPr>
            <p:blipFill>
              <a:blip r:embed="rId17"/>
              <a:stretch>
                <a:fillRect/>
              </a:stretch>
            </p:blipFill>
            <p:spPr>
              <a:xfrm>
                <a:off x="7158894" y="5591241"/>
                <a:ext cx="499320" cy="126000"/>
              </a:xfrm>
              <a:prstGeom prst="rect">
                <a:avLst/>
              </a:prstGeom>
            </p:spPr>
          </p:pic>
        </mc:Fallback>
      </mc:AlternateContent>
    </p:spTree>
    <p:extLst>
      <p:ext uri="{BB962C8B-B14F-4D97-AF65-F5344CB8AC3E}">
        <p14:creationId xmlns:p14="http://schemas.microsoft.com/office/powerpoint/2010/main" val="358264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C109D5-01A2-0880-FEDB-46C19B6BA132}"/>
              </a:ext>
            </a:extLst>
          </p:cNvPr>
          <p:cNvSpPr/>
          <p:nvPr/>
        </p:nvSpPr>
        <p:spPr>
          <a:xfrm>
            <a:off x="-70760" y="-70757"/>
            <a:ext cx="12333514" cy="6999514"/>
          </a:xfrm>
          <a:prstGeom prst="rect">
            <a:avLst/>
          </a:prstGeom>
          <a:solidFill>
            <a:srgbClr val="0101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l">
              <a:buFont typeface="Arial" panose="020B0604020202020204" pitchFamily="34" charset="0"/>
              <a:buChar char="•"/>
            </a:pPr>
            <a:endParaRPr lang="en-US" sz="2200" b="0" i="0" dirty="0">
              <a:solidFill>
                <a:schemeClr val="bg1"/>
              </a:solidFill>
              <a:effectLst/>
              <a:latin typeface="Arial" panose="020B0604020202020204" pitchFamily="34" charset="0"/>
              <a:cs typeface="Arial" panose="020B0604020202020204" pitchFamily="34" charset="0"/>
            </a:endParaRPr>
          </a:p>
          <a:p>
            <a:pPr algn="l"/>
            <a:endParaRPr lang="en-US" sz="2200" dirty="0">
              <a:solidFill>
                <a:schemeClr val="bg1"/>
              </a:solidFill>
              <a:latin typeface="Arial" panose="020B0604020202020204" pitchFamily="34" charset="0"/>
              <a:cs typeface="Arial" panose="020B0604020202020204" pitchFamily="34" charset="0"/>
            </a:endParaRPr>
          </a:p>
          <a:p>
            <a:pPr algn="l"/>
            <a:endParaRPr lang="en-US" sz="2200" dirty="0">
              <a:solidFill>
                <a:schemeClr val="bg1"/>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The goal is to animate an object in a source frame </a:t>
            </a:r>
            <a:r>
              <a:rPr lang="en-US" sz="2200" b="1" i="0" dirty="0">
                <a:solidFill>
                  <a:schemeClr val="bg1"/>
                </a:solidFill>
                <a:effectLst/>
                <a:latin typeface="Arial" panose="020B0604020202020204" pitchFamily="34" charset="0"/>
                <a:cs typeface="Arial" panose="020B0604020202020204" pitchFamily="34" charset="0"/>
              </a:rPr>
              <a:t>S</a:t>
            </a:r>
            <a:r>
              <a:rPr lang="en-US" sz="2200" b="0" i="0" dirty="0">
                <a:solidFill>
                  <a:schemeClr val="bg1"/>
                </a:solidFill>
                <a:effectLst/>
                <a:latin typeface="Arial" panose="020B0604020202020204" pitchFamily="34" charset="0"/>
                <a:cs typeface="Arial" panose="020B0604020202020204" pitchFamily="34" charset="0"/>
              </a:rPr>
              <a:t>1​ using the driving video </a:t>
            </a:r>
            <a:r>
              <a:rPr lang="en-US" sz="2200" b="1" i="0" dirty="0">
                <a:solidFill>
                  <a:schemeClr val="bg1"/>
                </a:solidFill>
                <a:effectLst/>
                <a:latin typeface="Arial" panose="020B0604020202020204" pitchFamily="34" charset="0"/>
                <a:cs typeface="Arial" panose="020B0604020202020204" pitchFamily="34" charset="0"/>
              </a:rPr>
              <a:t>D</a:t>
            </a:r>
            <a:r>
              <a:rPr lang="en-US" sz="2200" b="0" i="0" dirty="0">
                <a:solidFill>
                  <a:schemeClr val="bg1"/>
                </a:solidFill>
                <a:effectLst/>
                <a:latin typeface="Arial" panose="020B0604020202020204" pitchFamily="34" charset="0"/>
                <a:cs typeface="Arial" panose="020B0604020202020204" pitchFamily="34" charset="0"/>
              </a:rPr>
              <a:t>1​,…</a:t>
            </a:r>
            <a:r>
              <a:rPr lang="en-US" sz="2200" b="1" i="0" dirty="0">
                <a:solidFill>
                  <a:schemeClr val="bg1"/>
                </a:solidFill>
                <a:effectLst/>
                <a:latin typeface="Arial" panose="020B0604020202020204" pitchFamily="34" charset="0"/>
                <a:cs typeface="Arial" panose="020B0604020202020204" pitchFamily="34" charset="0"/>
              </a:rPr>
              <a:t>D</a:t>
            </a:r>
            <a:r>
              <a:rPr lang="en-US" sz="2200" b="0" i="1" dirty="0">
                <a:solidFill>
                  <a:schemeClr val="bg1"/>
                </a:solidFill>
                <a:effectLst/>
                <a:latin typeface="Arial" panose="020B0604020202020204" pitchFamily="34" charset="0"/>
                <a:cs typeface="Arial" panose="020B0604020202020204" pitchFamily="34" charset="0"/>
              </a:rPr>
              <a:t>T</a:t>
            </a:r>
            <a:r>
              <a:rPr lang="en-US" sz="2200" b="0" i="0" dirty="0">
                <a:solidFill>
                  <a:schemeClr val="bg1"/>
                </a:solidFill>
                <a:effectLst/>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Instead of transferring the motion encoded in T</a:t>
            </a:r>
            <a:r>
              <a:rPr lang="en-US" sz="2200" b="1" i="0" baseline="-25000" dirty="0">
                <a:solidFill>
                  <a:schemeClr val="bg1"/>
                </a:solidFill>
                <a:effectLst/>
                <a:latin typeface="Arial" panose="020B0604020202020204" pitchFamily="34" charset="0"/>
                <a:cs typeface="Arial" panose="020B0604020202020204" pitchFamily="34" charset="0"/>
              </a:rPr>
              <a:t>S</a:t>
            </a:r>
            <a:r>
              <a:rPr lang="en-US" sz="2200" b="0" i="0" baseline="-25000" dirty="0">
                <a:solidFill>
                  <a:schemeClr val="bg1"/>
                </a:solidFill>
                <a:effectLst/>
                <a:latin typeface="Arial" panose="020B0604020202020204" pitchFamily="34" charset="0"/>
                <a:cs typeface="Arial" panose="020B0604020202020204" pitchFamily="34" charset="0"/>
              </a:rPr>
              <a:t>1​←</a:t>
            </a:r>
            <a:r>
              <a:rPr lang="en-US" sz="2200" b="1" i="0" baseline="-25000" dirty="0">
                <a:solidFill>
                  <a:schemeClr val="bg1"/>
                </a:solidFill>
                <a:effectLst/>
                <a:latin typeface="Arial" panose="020B0604020202020204" pitchFamily="34" charset="0"/>
                <a:cs typeface="Arial" panose="020B0604020202020204" pitchFamily="34" charset="0"/>
              </a:rPr>
              <a:t>D</a:t>
            </a:r>
            <a:r>
              <a:rPr lang="en-US" sz="2200" b="0" i="1" baseline="-25000" dirty="0">
                <a:solidFill>
                  <a:schemeClr val="bg1"/>
                </a:solidFill>
                <a:effectLst/>
                <a:latin typeface="Arial" panose="020B0604020202020204" pitchFamily="34" charset="0"/>
                <a:cs typeface="Arial" panose="020B0604020202020204" pitchFamily="34" charset="0"/>
              </a:rPr>
              <a:t>t</a:t>
            </a:r>
            <a:r>
              <a:rPr lang="en-US" sz="2200" b="0" i="0" dirty="0">
                <a:solidFill>
                  <a:schemeClr val="bg1"/>
                </a:solidFill>
                <a:effectLst/>
                <a:latin typeface="Arial" panose="020B0604020202020204" pitchFamily="34" charset="0"/>
                <a:cs typeface="Arial" panose="020B0604020202020204" pitchFamily="34" charset="0"/>
              </a:rPr>
              <a:t>​​ (</a:t>
            </a:r>
            <a:r>
              <a:rPr lang="en-US" sz="2200" b="0" i="1" dirty="0">
                <a:solidFill>
                  <a:schemeClr val="bg1"/>
                </a:solidFill>
                <a:effectLst/>
                <a:latin typeface="Arial" panose="020B0604020202020204" pitchFamily="34" charset="0"/>
                <a:cs typeface="Arial" panose="020B0604020202020204" pitchFamily="34" charset="0"/>
              </a:rPr>
              <a:t>p</a:t>
            </a:r>
            <a:r>
              <a:rPr lang="en-US" sz="2200" b="0" i="1" baseline="-25000" dirty="0">
                <a:solidFill>
                  <a:schemeClr val="bg1"/>
                </a:solidFill>
                <a:effectLst/>
                <a:latin typeface="Arial" panose="020B0604020202020204" pitchFamily="34" charset="0"/>
                <a:cs typeface="Arial" panose="020B0604020202020204" pitchFamily="34" charset="0"/>
              </a:rPr>
              <a:t>k</a:t>
            </a:r>
            <a:r>
              <a:rPr lang="en-US" sz="2200" b="0" i="0" baseline="-25000" dirty="0">
                <a:solidFill>
                  <a:schemeClr val="bg1"/>
                </a:solidFill>
                <a:effectLst/>
                <a:latin typeface="Arial" panose="020B0604020202020204" pitchFamily="34" charset="0"/>
                <a:cs typeface="Arial" panose="020B0604020202020204" pitchFamily="34" charset="0"/>
              </a:rPr>
              <a:t>​</a:t>
            </a:r>
            <a:r>
              <a:rPr lang="en-US" sz="2200" b="0" i="0" dirty="0">
                <a:solidFill>
                  <a:schemeClr val="bg1"/>
                </a:solidFill>
                <a:effectLst/>
                <a:latin typeface="Arial" panose="020B0604020202020204" pitchFamily="34" charset="0"/>
                <a:cs typeface="Arial" panose="020B0604020202020204" pitchFamily="34" charset="0"/>
              </a:rPr>
              <a:t>) to </a:t>
            </a:r>
            <a:r>
              <a:rPr lang="en-US" sz="2200" b="1" i="0" dirty="0">
                <a:solidFill>
                  <a:schemeClr val="bg1"/>
                </a:solidFill>
                <a:effectLst/>
                <a:latin typeface="Arial" panose="020B0604020202020204" pitchFamily="34" charset="0"/>
                <a:cs typeface="Arial" panose="020B0604020202020204" pitchFamily="34" charset="0"/>
              </a:rPr>
              <a:t>S</a:t>
            </a:r>
            <a:r>
              <a:rPr lang="en-US" sz="2200" b="0" i="0" dirty="0">
                <a:solidFill>
                  <a:schemeClr val="bg1"/>
                </a:solidFill>
                <a:effectLst/>
                <a:latin typeface="Arial" panose="020B0604020202020204" pitchFamily="34" charset="0"/>
                <a:cs typeface="Arial" panose="020B0604020202020204" pitchFamily="34" charset="0"/>
              </a:rPr>
              <a:t>, the relative motion between </a:t>
            </a:r>
            <a:r>
              <a:rPr lang="en-US" sz="2200" b="1" i="0" dirty="0">
                <a:solidFill>
                  <a:schemeClr val="bg1"/>
                </a:solidFill>
                <a:effectLst/>
                <a:latin typeface="Arial" panose="020B0604020202020204" pitchFamily="34" charset="0"/>
                <a:cs typeface="Arial" panose="020B0604020202020204" pitchFamily="34" charset="0"/>
              </a:rPr>
              <a:t>D</a:t>
            </a:r>
            <a:r>
              <a:rPr lang="en-US" sz="2200" b="0" i="0" dirty="0">
                <a:solidFill>
                  <a:schemeClr val="bg1"/>
                </a:solidFill>
                <a:effectLst/>
                <a:latin typeface="Arial" panose="020B0604020202020204" pitchFamily="34" charset="0"/>
                <a:cs typeface="Arial" panose="020B0604020202020204" pitchFamily="34" charset="0"/>
              </a:rPr>
              <a:t>1​ and </a:t>
            </a:r>
            <a:r>
              <a:rPr lang="en-US" sz="2200" b="1" i="0" dirty="0">
                <a:solidFill>
                  <a:schemeClr val="bg1"/>
                </a:solidFill>
                <a:effectLst/>
                <a:latin typeface="Arial" panose="020B0604020202020204" pitchFamily="34" charset="0"/>
                <a:cs typeface="Arial" panose="020B0604020202020204" pitchFamily="34" charset="0"/>
              </a:rPr>
              <a:t>D</a:t>
            </a:r>
            <a:r>
              <a:rPr lang="en-US" sz="2200" b="0" i="1" dirty="0">
                <a:solidFill>
                  <a:schemeClr val="bg1"/>
                </a:solidFill>
                <a:effectLst/>
                <a:latin typeface="Arial" panose="020B0604020202020204" pitchFamily="34" charset="0"/>
                <a:cs typeface="Arial" panose="020B0604020202020204" pitchFamily="34" charset="0"/>
              </a:rPr>
              <a:t>t</a:t>
            </a:r>
            <a:r>
              <a:rPr lang="en-US" sz="2200" b="0" i="0" dirty="0">
                <a:solidFill>
                  <a:schemeClr val="bg1"/>
                </a:solidFill>
                <a:effectLst/>
                <a:latin typeface="Arial" panose="020B0604020202020204" pitchFamily="34" charset="0"/>
                <a:cs typeface="Arial" panose="020B0604020202020204" pitchFamily="34" charset="0"/>
              </a:rPr>
              <a:t>​ is transferred to </a:t>
            </a:r>
            <a:r>
              <a:rPr lang="en-US" sz="2200" b="1" i="0" dirty="0">
                <a:solidFill>
                  <a:schemeClr val="bg1"/>
                </a:solidFill>
                <a:effectLst/>
                <a:latin typeface="Arial" panose="020B0604020202020204" pitchFamily="34" charset="0"/>
                <a:cs typeface="Arial" panose="020B0604020202020204" pitchFamily="34" charset="0"/>
              </a:rPr>
              <a:t>S</a:t>
            </a:r>
            <a:r>
              <a:rPr lang="en-US" sz="2200" b="0" i="0" dirty="0">
                <a:solidFill>
                  <a:schemeClr val="bg1"/>
                </a:solidFill>
                <a:effectLst/>
                <a:latin typeface="Arial" panose="020B0604020202020204" pitchFamily="34" charset="0"/>
                <a:cs typeface="Arial" panose="020B0604020202020204" pitchFamily="34" charset="0"/>
              </a:rPr>
              <a:t>1​.</a:t>
            </a:r>
          </a:p>
          <a:p>
            <a:pPr marL="342900" indent="-342900" algn="l">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The </a:t>
            </a:r>
            <a:r>
              <a:rPr lang="en-US" sz="2200" b="0" i="0" dirty="0" err="1">
                <a:solidFill>
                  <a:schemeClr val="bg1"/>
                </a:solidFill>
                <a:effectLst/>
                <a:latin typeface="Arial" panose="020B0604020202020204" pitchFamily="34" charset="0"/>
                <a:cs typeface="Arial" panose="020B0604020202020204" pitchFamily="34" charset="0"/>
              </a:rPr>
              <a:t>neighbourhood</a:t>
            </a:r>
            <a:r>
              <a:rPr lang="en-US" sz="2200" b="0" i="0" dirty="0">
                <a:solidFill>
                  <a:schemeClr val="bg1"/>
                </a:solidFill>
                <a:effectLst/>
                <a:latin typeface="Arial" panose="020B0604020202020204" pitchFamily="34" charset="0"/>
                <a:cs typeface="Arial" panose="020B0604020202020204" pitchFamily="34" charset="0"/>
              </a:rPr>
              <a:t> of each </a:t>
            </a:r>
            <a:r>
              <a:rPr lang="en-US" sz="2200" b="0" i="0" dirty="0" err="1">
                <a:solidFill>
                  <a:schemeClr val="bg1"/>
                </a:solidFill>
                <a:effectLst/>
                <a:latin typeface="Arial" panose="020B0604020202020204" pitchFamily="34" charset="0"/>
                <a:cs typeface="Arial" panose="020B0604020202020204" pitchFamily="34" charset="0"/>
              </a:rPr>
              <a:t>keypoint</a:t>
            </a:r>
            <a:r>
              <a:rPr lang="en-US" sz="2200" b="0" i="0" dirty="0">
                <a:solidFill>
                  <a:schemeClr val="bg1"/>
                </a:solidFill>
                <a:effectLst/>
                <a:latin typeface="Arial" panose="020B0604020202020204" pitchFamily="34" charset="0"/>
                <a:cs typeface="Arial" panose="020B0604020202020204" pitchFamily="34" charset="0"/>
              </a:rPr>
              <a:t> </a:t>
            </a:r>
            <a:r>
              <a:rPr lang="en-US" sz="2200" b="0" i="1" dirty="0">
                <a:solidFill>
                  <a:schemeClr val="bg1"/>
                </a:solidFill>
                <a:effectLst/>
                <a:latin typeface="Arial" panose="020B0604020202020204" pitchFamily="34" charset="0"/>
                <a:cs typeface="Arial" panose="020B0604020202020204" pitchFamily="34" charset="0"/>
              </a:rPr>
              <a:t>p</a:t>
            </a:r>
            <a:r>
              <a:rPr lang="en-US" sz="2200" b="0" i="1" baseline="-25000" dirty="0">
                <a:solidFill>
                  <a:schemeClr val="bg1"/>
                </a:solidFill>
                <a:effectLst/>
                <a:latin typeface="Arial" panose="020B0604020202020204" pitchFamily="34" charset="0"/>
                <a:cs typeface="Arial" panose="020B0604020202020204" pitchFamily="34" charset="0"/>
              </a:rPr>
              <a:t>k</a:t>
            </a:r>
            <a:r>
              <a:rPr lang="en-US" sz="2200" b="0" i="0" dirty="0">
                <a:solidFill>
                  <a:schemeClr val="bg1"/>
                </a:solidFill>
                <a:effectLst/>
                <a:latin typeface="Arial" panose="020B0604020202020204" pitchFamily="34" charset="0"/>
                <a:cs typeface="Arial" panose="020B0604020202020204" pitchFamily="34" charset="0"/>
              </a:rPr>
              <a:t>​ in </a:t>
            </a:r>
            <a:r>
              <a:rPr lang="en-US" sz="2200" b="1" i="0" dirty="0">
                <a:solidFill>
                  <a:schemeClr val="bg1"/>
                </a:solidFill>
                <a:effectLst/>
                <a:latin typeface="Arial" panose="020B0604020202020204" pitchFamily="34" charset="0"/>
                <a:cs typeface="Arial" panose="020B0604020202020204" pitchFamily="34" charset="0"/>
              </a:rPr>
              <a:t>S</a:t>
            </a:r>
            <a:r>
              <a:rPr lang="en-US" sz="2200" b="0" i="0" dirty="0">
                <a:solidFill>
                  <a:schemeClr val="bg1"/>
                </a:solidFill>
                <a:effectLst/>
                <a:latin typeface="Arial" panose="020B0604020202020204" pitchFamily="34" charset="0"/>
                <a:cs typeface="Arial" panose="020B0604020202020204" pitchFamily="34" charset="0"/>
              </a:rPr>
              <a:t>1​ is transformed according to its local deformation in the driving video.</a:t>
            </a:r>
          </a:p>
          <a:p>
            <a:pPr marL="342900" indent="-342900" algn="l">
              <a:buFont typeface="Arial" panose="020B0604020202020204" pitchFamily="34" charset="0"/>
              <a:buChar char="•"/>
            </a:pPr>
            <a:endParaRPr lang="en-US" sz="2200" dirty="0">
              <a:solidFill>
                <a:schemeClr val="bg1"/>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200" dirty="0">
              <a:solidFill>
                <a:schemeClr val="bg1"/>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200" b="0" i="0" dirty="0">
              <a:solidFill>
                <a:schemeClr val="bg1"/>
              </a:solidFill>
              <a:effectLst/>
              <a:latin typeface="Arial" panose="020B0604020202020204" pitchFamily="34" charset="0"/>
              <a:cs typeface="Arial" panose="020B0604020202020204" pitchFamily="34" charset="0"/>
            </a:endParaRPr>
          </a:p>
          <a:p>
            <a:pPr algn="l"/>
            <a:endParaRPr lang="en-US" sz="2200" dirty="0">
              <a:solidFill>
                <a:schemeClr val="bg1"/>
              </a:solidFill>
              <a:latin typeface="Arial" panose="020B0604020202020204" pitchFamily="34" charset="0"/>
              <a:cs typeface="Arial" panose="020B0604020202020204" pitchFamily="34" charset="0"/>
            </a:endParaRPr>
          </a:p>
          <a:p>
            <a:pPr algn="l"/>
            <a:endParaRPr lang="en-US" sz="2200" b="0" i="0" dirty="0">
              <a:solidFill>
                <a:schemeClr val="bg1"/>
              </a:solidFill>
              <a:effectLst/>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Transferring relative motion over absolute coordinates allows to transfer only relevant motion patterns, while preserving global object geometry.</a:t>
            </a:r>
          </a:p>
          <a:p>
            <a:pPr marL="342900" indent="-342900" algn="l">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One limitation of transferring relative motion is that it assumes that the objects in </a:t>
            </a:r>
            <a:r>
              <a:rPr lang="en-US" sz="2200" b="0" i="1" dirty="0">
                <a:solidFill>
                  <a:schemeClr val="bg1"/>
                </a:solidFill>
                <a:effectLst/>
                <a:latin typeface="Arial" panose="020B0604020202020204" pitchFamily="34" charset="0"/>
                <a:cs typeface="Arial" panose="020B0604020202020204" pitchFamily="34" charset="0"/>
              </a:rPr>
              <a:t>S</a:t>
            </a:r>
            <a:r>
              <a:rPr lang="en-US" sz="2200" b="0" i="0" dirty="0">
                <a:solidFill>
                  <a:schemeClr val="bg1"/>
                </a:solidFill>
                <a:effectLst/>
                <a:latin typeface="Arial" panose="020B0604020202020204" pitchFamily="34" charset="0"/>
                <a:cs typeface="Arial" panose="020B0604020202020204" pitchFamily="34" charset="0"/>
              </a:rPr>
              <a:t>1​ and </a:t>
            </a:r>
            <a:r>
              <a:rPr lang="en-US" sz="2200" b="1" i="0" dirty="0">
                <a:solidFill>
                  <a:schemeClr val="bg1"/>
                </a:solidFill>
                <a:effectLst/>
                <a:latin typeface="Arial" panose="020B0604020202020204" pitchFamily="34" charset="0"/>
                <a:cs typeface="Arial" panose="020B0604020202020204" pitchFamily="34" charset="0"/>
              </a:rPr>
              <a:t>D</a:t>
            </a:r>
            <a:r>
              <a:rPr lang="en-US" sz="2200" b="0" i="0" dirty="0">
                <a:solidFill>
                  <a:schemeClr val="bg1"/>
                </a:solidFill>
                <a:effectLst/>
                <a:latin typeface="Arial" panose="020B0604020202020204" pitchFamily="34" charset="0"/>
                <a:cs typeface="Arial" panose="020B0604020202020204" pitchFamily="34" charset="0"/>
              </a:rPr>
              <a:t>1​ have similar poses.</a:t>
            </a:r>
          </a:p>
          <a:p>
            <a:pPr marL="342900" indent="-342900" algn="l">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Without initial rough alignment, may lead to absolute </a:t>
            </a:r>
            <a:r>
              <a:rPr lang="en-US" sz="2200" b="0" i="0" dirty="0" err="1">
                <a:solidFill>
                  <a:schemeClr val="bg1"/>
                </a:solidFill>
                <a:effectLst/>
                <a:latin typeface="Arial" panose="020B0604020202020204" pitchFamily="34" charset="0"/>
                <a:cs typeface="Arial" panose="020B0604020202020204" pitchFamily="34" charset="0"/>
              </a:rPr>
              <a:t>keypoint</a:t>
            </a:r>
            <a:r>
              <a:rPr lang="en-US" sz="2200" b="0" i="0" dirty="0">
                <a:solidFill>
                  <a:schemeClr val="bg1"/>
                </a:solidFill>
                <a:effectLst/>
                <a:latin typeface="Arial" panose="020B0604020202020204" pitchFamily="34" charset="0"/>
                <a:cs typeface="Arial" panose="020B0604020202020204" pitchFamily="34" charset="0"/>
              </a:rPr>
              <a:t> locations physically impossible for the object of interest.</a:t>
            </a:r>
          </a:p>
          <a:p>
            <a:pPr marL="342900" indent="-342900" algn="l">
              <a:buFont typeface="Arial" panose="020B0604020202020204" pitchFamily="34" charset="0"/>
              <a:buChar char="•"/>
            </a:pPr>
            <a:endParaRPr lang="en-US" sz="2200" b="0" i="0" dirty="0">
              <a:solidFill>
                <a:schemeClr val="bg1"/>
              </a:solidFill>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EC8BC05-D710-2972-FCD5-1111349B3006}"/>
              </a:ext>
            </a:extLst>
          </p:cNvPr>
          <p:cNvSpPr txBox="1"/>
          <p:nvPr/>
        </p:nvSpPr>
        <p:spPr>
          <a:xfrm>
            <a:off x="2031618" y="139802"/>
            <a:ext cx="8128761" cy="707886"/>
          </a:xfrm>
          <a:prstGeom prst="rect">
            <a:avLst/>
          </a:prstGeom>
          <a:noFill/>
        </p:spPr>
        <p:txBody>
          <a:bodyPr wrap="square" rtlCol="0">
            <a:spAutoFit/>
          </a:bodyPr>
          <a:lstStyle/>
          <a:p>
            <a:pPr algn="ctr"/>
            <a:r>
              <a:rPr lang="en-IN" sz="4000" dirty="0">
                <a:solidFill>
                  <a:schemeClr val="bg1"/>
                </a:solidFill>
                <a:latin typeface="Impact" panose="020B0806030902050204" pitchFamily="34" charset="0"/>
              </a:rPr>
              <a:t>TESTING STAGE</a:t>
            </a:r>
          </a:p>
        </p:txBody>
      </p:sp>
      <p:pic>
        <p:nvPicPr>
          <p:cNvPr id="5" name="Picture 4">
            <a:extLst>
              <a:ext uri="{FF2B5EF4-FFF2-40B4-BE49-F238E27FC236}">
                <a16:creationId xmlns:a16="http://schemas.microsoft.com/office/drawing/2014/main" id="{7FDB2F49-2DA1-2F05-7ECC-9467167FA493}"/>
              </a:ext>
            </a:extLst>
          </p:cNvPr>
          <p:cNvPicPr>
            <a:picLocks noChangeAspect="1"/>
          </p:cNvPicPr>
          <p:nvPr/>
        </p:nvPicPr>
        <p:blipFill>
          <a:blip r:embed="rId2"/>
          <a:stretch>
            <a:fillRect/>
          </a:stretch>
        </p:blipFill>
        <p:spPr>
          <a:xfrm>
            <a:off x="3607851" y="3059545"/>
            <a:ext cx="4976291" cy="906859"/>
          </a:xfrm>
          <a:prstGeom prst="rect">
            <a:avLst/>
          </a:prstGeom>
        </p:spPr>
      </p:pic>
    </p:spTree>
    <p:extLst>
      <p:ext uri="{BB962C8B-B14F-4D97-AF65-F5344CB8AC3E}">
        <p14:creationId xmlns:p14="http://schemas.microsoft.com/office/powerpoint/2010/main" val="3921641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9C6564-97F9-0755-0963-9548A1B72F12}"/>
              </a:ext>
            </a:extLst>
          </p:cNvPr>
          <p:cNvSpPr/>
          <p:nvPr/>
        </p:nvSpPr>
        <p:spPr>
          <a:xfrm>
            <a:off x="-70759" y="-70757"/>
            <a:ext cx="12333514" cy="6999514"/>
          </a:xfrm>
          <a:prstGeom prst="rect">
            <a:avLst/>
          </a:prstGeom>
          <a:solidFill>
            <a:srgbClr val="0101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Popular Celebrities">
            <a:extLst>
              <a:ext uri="{FF2B5EF4-FFF2-40B4-BE49-F238E27FC236}">
                <a16:creationId xmlns:a16="http://schemas.microsoft.com/office/drawing/2014/main" id="{3DA14902-DF0B-E071-24D7-B09342CD0D64}"/>
              </a:ext>
            </a:extLst>
          </p:cNvPr>
          <p:cNvPicPr>
            <a:picLocks noChangeAspect="1" noChangeArrowheads="1"/>
          </p:cNvPicPr>
          <p:nvPr/>
        </p:nvPicPr>
        <p:blipFill>
          <a:blip r:embed="rId2">
            <a:duotone>
              <a:prstClr val="black"/>
              <a:srgbClr val="0008A2">
                <a:tint val="45000"/>
                <a:satMod val="400000"/>
              </a:srgbClr>
            </a:duotone>
            <a:alphaModFix amt="70000"/>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25790" y="-70757"/>
            <a:ext cx="12443580" cy="6999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453C876-E4F5-3553-2267-2D282B462FF6}"/>
              </a:ext>
            </a:extLst>
          </p:cNvPr>
          <p:cNvSpPr txBox="1"/>
          <p:nvPr/>
        </p:nvSpPr>
        <p:spPr>
          <a:xfrm>
            <a:off x="651585" y="1536174"/>
            <a:ext cx="11262049" cy="3785652"/>
          </a:xfrm>
          <a:prstGeom prst="rect">
            <a:avLst/>
          </a:prstGeom>
          <a:noFill/>
        </p:spPr>
        <p:txBody>
          <a:bodyPr wrap="square" rtlCol="0">
            <a:spAutoFit/>
          </a:bodyPr>
          <a:lstStyle/>
          <a:p>
            <a:pPr algn="l"/>
            <a:r>
              <a:rPr lang="en-US" sz="2000" b="0" i="0" dirty="0">
                <a:solidFill>
                  <a:schemeClr val="bg1"/>
                </a:solidFill>
                <a:effectLst/>
                <a:latin typeface="Arial" panose="020B0604020202020204" pitchFamily="34" charset="0"/>
                <a:cs typeface="Arial" panose="020B0604020202020204" pitchFamily="34" charset="0"/>
              </a:rPr>
              <a:t>The paper uses four different datasets for training and testing their method of image animation.</a:t>
            </a:r>
          </a:p>
          <a:p>
            <a:pPr marL="285750" indent="-285750"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The </a:t>
            </a:r>
            <a:r>
              <a:rPr lang="en-US" sz="2000" b="0" i="0" dirty="0" err="1">
                <a:solidFill>
                  <a:schemeClr val="bg1"/>
                </a:solidFill>
                <a:effectLst/>
                <a:latin typeface="Arial" panose="020B0604020202020204" pitchFamily="34" charset="0"/>
                <a:cs typeface="Arial" panose="020B0604020202020204" pitchFamily="34" charset="0"/>
              </a:rPr>
              <a:t>VoxCeleb</a:t>
            </a:r>
            <a:r>
              <a:rPr lang="en-US" sz="2000" b="0" i="0" dirty="0">
                <a:solidFill>
                  <a:schemeClr val="bg1"/>
                </a:solidFill>
                <a:effectLst/>
                <a:latin typeface="Arial" panose="020B0604020202020204" pitchFamily="34" charset="0"/>
                <a:cs typeface="Arial" panose="020B0604020202020204" pitchFamily="34" charset="0"/>
              </a:rPr>
              <a:t> dataset is a collection of 22,496 YouTube videos that are pre-processed by extracting bounding boxes and cropping frames. The dataset contains 12,331 training videos and 444 test videos.</a:t>
            </a:r>
          </a:p>
          <a:p>
            <a:pPr marL="285750" indent="-285750"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The </a:t>
            </a:r>
            <a:r>
              <a:rPr lang="en-US" sz="2000" b="0" i="0" dirty="0" err="1">
                <a:solidFill>
                  <a:schemeClr val="bg1"/>
                </a:solidFill>
                <a:effectLst/>
                <a:latin typeface="Arial" panose="020B0604020202020204" pitchFamily="34" charset="0"/>
                <a:cs typeface="Arial" panose="020B0604020202020204" pitchFamily="34" charset="0"/>
              </a:rPr>
              <a:t>UvA</a:t>
            </a:r>
            <a:r>
              <a:rPr lang="en-US" sz="2000" b="0" i="0" dirty="0">
                <a:solidFill>
                  <a:schemeClr val="bg1"/>
                </a:solidFill>
                <a:effectLst/>
                <a:latin typeface="Arial" panose="020B0604020202020204" pitchFamily="34" charset="0"/>
                <a:cs typeface="Arial" panose="020B0604020202020204" pitchFamily="34" charset="0"/>
              </a:rPr>
              <a:t>-Nemo dataset is a facial analysis dataset consisting of 1,240 videos. It undergoes the same pre-processing as </a:t>
            </a:r>
            <a:r>
              <a:rPr lang="en-US" sz="2000" b="0" i="0" dirty="0" err="1">
                <a:solidFill>
                  <a:schemeClr val="bg1"/>
                </a:solidFill>
                <a:effectLst/>
                <a:latin typeface="Arial" panose="020B0604020202020204" pitchFamily="34" charset="0"/>
                <a:cs typeface="Arial" panose="020B0604020202020204" pitchFamily="34" charset="0"/>
              </a:rPr>
              <a:t>VoxCeleb</a:t>
            </a:r>
            <a:r>
              <a:rPr lang="en-US" sz="2000" b="0" i="0" dirty="0">
                <a:solidFill>
                  <a:schemeClr val="bg1"/>
                </a:solidFill>
                <a:effectLst/>
                <a:latin typeface="Arial" panose="020B0604020202020204" pitchFamily="34" charset="0"/>
                <a:cs typeface="Arial" panose="020B0604020202020204" pitchFamily="34" charset="0"/>
              </a:rPr>
              <a:t> and is divided into 1,116 training videos and 124 evaluation videos.</a:t>
            </a:r>
          </a:p>
          <a:p>
            <a:pPr marL="285750" indent="-285750"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The BAIR robot pushing dataset includes 42,880 training videos and 128 test videos of a robotic arm pushing objects on a table. Each video is 30 frames long with a resolution of 256x256.</a:t>
            </a:r>
          </a:p>
          <a:p>
            <a:pPr marL="285750" indent="-285750"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The Tai-Chi-HD dataset is created by collecting 280 tai-chi videos from YouTube, with 252 videos used for training and 28 for testing. The videos are split into short clips, resized to 256x256 pixels, and result in 3,049 training and 285 testing video chunks</a:t>
            </a:r>
            <a:endParaRPr lang="en-US" sz="2400" b="0" i="0" dirty="0">
              <a:solidFill>
                <a:schemeClr val="bg1"/>
              </a:solidFill>
              <a:effectLs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69D45D1-DB28-0D5C-5B4E-8A172A599359}"/>
              </a:ext>
            </a:extLst>
          </p:cNvPr>
          <p:cNvSpPr txBox="1"/>
          <p:nvPr/>
        </p:nvSpPr>
        <p:spPr>
          <a:xfrm>
            <a:off x="5133719" y="326572"/>
            <a:ext cx="1924562" cy="707886"/>
          </a:xfrm>
          <a:prstGeom prst="rect">
            <a:avLst/>
          </a:prstGeom>
          <a:noFill/>
        </p:spPr>
        <p:txBody>
          <a:bodyPr wrap="square" rtlCol="0">
            <a:spAutoFit/>
          </a:bodyPr>
          <a:lstStyle/>
          <a:p>
            <a:pPr algn="ctr"/>
            <a:r>
              <a:rPr lang="en-IN" sz="4000" dirty="0">
                <a:solidFill>
                  <a:schemeClr val="bg1"/>
                </a:solidFill>
                <a:latin typeface="Impact" panose="020B0806030902050204" pitchFamily="34" charset="0"/>
              </a:rPr>
              <a:t>DATASET</a:t>
            </a:r>
          </a:p>
        </p:txBody>
      </p:sp>
    </p:spTree>
    <p:extLst>
      <p:ext uri="{BB962C8B-B14F-4D97-AF65-F5344CB8AC3E}">
        <p14:creationId xmlns:p14="http://schemas.microsoft.com/office/powerpoint/2010/main" val="320137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46A70A-3DF8-A90D-F729-1EEDEAD4893D}"/>
              </a:ext>
            </a:extLst>
          </p:cNvPr>
          <p:cNvSpPr/>
          <p:nvPr/>
        </p:nvSpPr>
        <p:spPr>
          <a:xfrm>
            <a:off x="-70759" y="-70757"/>
            <a:ext cx="12333514" cy="6999514"/>
          </a:xfrm>
          <a:prstGeom prst="rect">
            <a:avLst/>
          </a:prstGeom>
          <a:solidFill>
            <a:srgbClr val="0101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717A303-40BB-8B3C-6687-F2EAFBCF0CA4}"/>
              </a:ext>
            </a:extLst>
          </p:cNvPr>
          <p:cNvSpPr txBox="1"/>
          <p:nvPr/>
        </p:nvSpPr>
        <p:spPr>
          <a:xfrm>
            <a:off x="2031618" y="139802"/>
            <a:ext cx="8128761" cy="707886"/>
          </a:xfrm>
          <a:prstGeom prst="rect">
            <a:avLst/>
          </a:prstGeom>
          <a:noFill/>
        </p:spPr>
        <p:txBody>
          <a:bodyPr wrap="square" rtlCol="0">
            <a:spAutoFit/>
          </a:bodyPr>
          <a:lstStyle/>
          <a:p>
            <a:pPr algn="ctr"/>
            <a:r>
              <a:rPr lang="en-IN" sz="4000" dirty="0">
                <a:solidFill>
                  <a:schemeClr val="bg1"/>
                </a:solidFill>
                <a:latin typeface="Impact" panose="020B0806030902050204" pitchFamily="34" charset="0"/>
              </a:rPr>
              <a:t>METRICS</a:t>
            </a:r>
          </a:p>
        </p:txBody>
      </p:sp>
      <p:sp>
        <p:nvSpPr>
          <p:cNvPr id="4" name="TextBox 3">
            <a:extLst>
              <a:ext uri="{FF2B5EF4-FFF2-40B4-BE49-F238E27FC236}">
                <a16:creationId xmlns:a16="http://schemas.microsoft.com/office/drawing/2014/main" id="{EE2F2F06-CA17-6F35-BEBF-3704E21AA08C}"/>
              </a:ext>
            </a:extLst>
          </p:cNvPr>
          <p:cNvSpPr txBox="1"/>
          <p:nvPr/>
        </p:nvSpPr>
        <p:spPr>
          <a:xfrm>
            <a:off x="566056" y="1088016"/>
            <a:ext cx="11358465" cy="430887"/>
          </a:xfrm>
          <a:prstGeom prst="rect">
            <a:avLst/>
          </a:prstGeom>
          <a:noFill/>
        </p:spPr>
        <p:txBody>
          <a:bodyPr wrap="square" rtlCol="0">
            <a:spAutoFit/>
          </a:bodyPr>
          <a:lstStyle/>
          <a:p>
            <a:pPr algn="l"/>
            <a:r>
              <a:rPr lang="en-IN" sz="2200" b="0" i="0" dirty="0">
                <a:solidFill>
                  <a:schemeClr val="bg1"/>
                </a:solidFill>
                <a:effectLst/>
                <a:latin typeface="Arial" panose="020B0604020202020204" pitchFamily="34" charset="0"/>
                <a:cs typeface="Arial" panose="020B0604020202020204" pitchFamily="34" charset="0"/>
              </a:rPr>
              <a:t>Monkey-Net proposes metrics for evaluating video reconstruction, which are:</a:t>
            </a:r>
          </a:p>
        </p:txBody>
      </p:sp>
      <p:sp>
        <p:nvSpPr>
          <p:cNvPr id="5" name="TextBox 4">
            <a:extLst>
              <a:ext uri="{FF2B5EF4-FFF2-40B4-BE49-F238E27FC236}">
                <a16:creationId xmlns:a16="http://schemas.microsoft.com/office/drawing/2014/main" id="{5E37B17A-3EAD-C0F9-FE2D-CE663893A9D5}"/>
              </a:ext>
            </a:extLst>
          </p:cNvPr>
          <p:cNvSpPr txBox="1"/>
          <p:nvPr/>
        </p:nvSpPr>
        <p:spPr>
          <a:xfrm>
            <a:off x="606486" y="1635000"/>
            <a:ext cx="10979024" cy="5293757"/>
          </a:xfrm>
          <a:prstGeom prst="rect">
            <a:avLst/>
          </a:prstGeom>
          <a:noFill/>
        </p:spPr>
        <p:txBody>
          <a:bodyPr wrap="square" rtlCol="0">
            <a:spAutoFit/>
          </a:bodyPr>
          <a:lstStyle/>
          <a:p>
            <a:pPr algn="l"/>
            <a:r>
              <a:rPr lang="en-US" sz="2000" b="1" i="0" dirty="0">
                <a:solidFill>
                  <a:schemeClr val="bg1"/>
                </a:solidFill>
                <a:effectLst/>
                <a:latin typeface="Arial" panose="020B0604020202020204" pitchFamily="34" charset="0"/>
                <a:cs typeface="Arial" panose="020B0604020202020204" pitchFamily="34" charset="0"/>
              </a:rPr>
              <a:t>L1 Distance:</a:t>
            </a:r>
            <a:endParaRPr lang="en-US" sz="2000" b="0" i="0" dirty="0">
              <a:solidFill>
                <a:schemeClr val="bg1"/>
              </a:solidFill>
              <a:effectLst/>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This metric evaluates the overall quality of the generated video.</a:t>
            </a:r>
          </a:p>
          <a:p>
            <a:pPr marL="742950" lvl="1" indent="-285750">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The L1 distance is the average distance between the generated and ground-truth videos.</a:t>
            </a:r>
          </a:p>
          <a:p>
            <a:pPr algn="l"/>
            <a:r>
              <a:rPr lang="en-US" sz="2000" b="1" i="0" dirty="0">
                <a:solidFill>
                  <a:schemeClr val="bg1"/>
                </a:solidFill>
                <a:effectLst/>
                <a:latin typeface="Arial" panose="020B0604020202020204" pitchFamily="34" charset="0"/>
                <a:cs typeface="Arial" panose="020B0604020202020204" pitchFamily="34" charset="0"/>
              </a:rPr>
              <a:t>Average </a:t>
            </a:r>
            <a:r>
              <a:rPr lang="en-US" sz="2000" b="1" i="0" dirty="0" err="1">
                <a:solidFill>
                  <a:schemeClr val="bg1"/>
                </a:solidFill>
                <a:effectLst/>
                <a:latin typeface="Arial" panose="020B0604020202020204" pitchFamily="34" charset="0"/>
                <a:cs typeface="Arial" panose="020B0604020202020204" pitchFamily="34" charset="0"/>
              </a:rPr>
              <a:t>Keypoint</a:t>
            </a:r>
            <a:r>
              <a:rPr lang="en-US" sz="2000" b="1" i="0" dirty="0">
                <a:solidFill>
                  <a:schemeClr val="bg1"/>
                </a:solidFill>
                <a:effectLst/>
                <a:latin typeface="Arial" panose="020B0604020202020204" pitchFamily="34" charset="0"/>
                <a:cs typeface="Arial" panose="020B0604020202020204" pitchFamily="34" charset="0"/>
              </a:rPr>
              <a:t> Distance (AKD):</a:t>
            </a:r>
            <a:endParaRPr lang="en-US" sz="2000" b="0" i="0" dirty="0">
              <a:solidFill>
                <a:schemeClr val="bg1"/>
              </a:solidFill>
              <a:effectLst/>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AKD is used to evaluate whether the motion of the input video is preserved.</a:t>
            </a:r>
          </a:p>
          <a:p>
            <a:pPr marL="742950" lvl="1" indent="-285750">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The detected </a:t>
            </a:r>
            <a:r>
              <a:rPr lang="en-US" sz="2000" b="0" i="0" dirty="0" err="1">
                <a:solidFill>
                  <a:schemeClr val="bg1"/>
                </a:solidFill>
                <a:effectLst/>
                <a:latin typeface="Arial" panose="020B0604020202020204" pitchFamily="34" charset="0"/>
                <a:cs typeface="Arial" panose="020B0604020202020204" pitchFamily="34" charset="0"/>
              </a:rPr>
              <a:t>keypoints</a:t>
            </a:r>
            <a:r>
              <a:rPr lang="en-US" sz="2000" b="0" i="0" dirty="0">
                <a:solidFill>
                  <a:schemeClr val="bg1"/>
                </a:solidFill>
                <a:effectLst/>
                <a:latin typeface="Arial" panose="020B0604020202020204" pitchFamily="34" charset="0"/>
                <a:cs typeface="Arial" panose="020B0604020202020204" pitchFamily="34" charset="0"/>
              </a:rPr>
              <a:t> are independently computed for each frame, and AKD is obtained by computing the average distance between the detected </a:t>
            </a:r>
            <a:r>
              <a:rPr lang="en-US" sz="2000" b="0" i="0" dirty="0" err="1">
                <a:solidFill>
                  <a:schemeClr val="bg1"/>
                </a:solidFill>
                <a:effectLst/>
                <a:latin typeface="Arial" panose="020B0604020202020204" pitchFamily="34" charset="0"/>
                <a:cs typeface="Arial" panose="020B0604020202020204" pitchFamily="34" charset="0"/>
              </a:rPr>
              <a:t>keypoints</a:t>
            </a:r>
            <a:r>
              <a:rPr lang="en-US" sz="2000" b="0" i="0" dirty="0">
                <a:solidFill>
                  <a:schemeClr val="bg1"/>
                </a:solidFill>
                <a:effectLst/>
                <a:latin typeface="Arial" panose="020B0604020202020204" pitchFamily="34" charset="0"/>
                <a:cs typeface="Arial" panose="020B0604020202020204" pitchFamily="34" charset="0"/>
              </a:rPr>
              <a:t> of the ground truth and the generated video.</a:t>
            </a:r>
          </a:p>
          <a:p>
            <a:pPr algn="l"/>
            <a:r>
              <a:rPr lang="en-US" sz="2000" b="1" i="0" dirty="0">
                <a:solidFill>
                  <a:schemeClr val="bg1"/>
                </a:solidFill>
                <a:effectLst/>
                <a:latin typeface="Arial" panose="020B0604020202020204" pitchFamily="34" charset="0"/>
                <a:cs typeface="Arial" panose="020B0604020202020204" pitchFamily="34" charset="0"/>
              </a:rPr>
              <a:t>Missing </a:t>
            </a:r>
            <a:r>
              <a:rPr lang="en-US" sz="2000" b="1" i="0" dirty="0" err="1">
                <a:solidFill>
                  <a:schemeClr val="bg1"/>
                </a:solidFill>
                <a:effectLst/>
                <a:latin typeface="Arial" panose="020B0604020202020204" pitchFamily="34" charset="0"/>
                <a:cs typeface="Arial" panose="020B0604020202020204" pitchFamily="34" charset="0"/>
              </a:rPr>
              <a:t>Keypoint</a:t>
            </a:r>
            <a:r>
              <a:rPr lang="en-US" sz="2000" b="1" i="0" dirty="0">
                <a:solidFill>
                  <a:schemeClr val="bg1"/>
                </a:solidFill>
                <a:effectLst/>
                <a:latin typeface="Arial" panose="020B0604020202020204" pitchFamily="34" charset="0"/>
                <a:cs typeface="Arial" panose="020B0604020202020204" pitchFamily="34" charset="0"/>
              </a:rPr>
              <a:t> Rate (MKR):</a:t>
            </a:r>
          </a:p>
          <a:p>
            <a:pPr marL="742950" lvl="1" indent="-285750">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This metric assesses the appearance quality of each generated frame.</a:t>
            </a:r>
          </a:p>
          <a:p>
            <a:pPr marL="742950" lvl="1" indent="-285750">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MKR is defined as the percentage of </a:t>
            </a:r>
            <a:r>
              <a:rPr lang="en-US" sz="2000" b="0" i="0" dirty="0" err="1">
                <a:solidFill>
                  <a:schemeClr val="bg1"/>
                </a:solidFill>
                <a:effectLst/>
                <a:latin typeface="Arial" panose="020B0604020202020204" pitchFamily="34" charset="0"/>
                <a:cs typeface="Arial" panose="020B0604020202020204" pitchFamily="34" charset="0"/>
              </a:rPr>
              <a:t>keypoints</a:t>
            </a:r>
            <a:r>
              <a:rPr lang="en-US" sz="2000" b="0" i="0" dirty="0">
                <a:solidFill>
                  <a:schemeClr val="bg1"/>
                </a:solidFill>
                <a:effectLst/>
                <a:latin typeface="Arial" panose="020B0604020202020204" pitchFamily="34" charset="0"/>
                <a:cs typeface="Arial" panose="020B0604020202020204" pitchFamily="34" charset="0"/>
              </a:rPr>
              <a:t> that are detected in the ground truth frame but not in the generated one.</a:t>
            </a:r>
          </a:p>
          <a:p>
            <a:pPr algn="l"/>
            <a:r>
              <a:rPr lang="en-US" sz="2000" b="1" i="0" dirty="0">
                <a:solidFill>
                  <a:schemeClr val="bg1"/>
                </a:solidFill>
                <a:effectLst/>
                <a:latin typeface="Arial" panose="020B0604020202020204" pitchFamily="34" charset="0"/>
                <a:cs typeface="Arial" panose="020B0604020202020204" pitchFamily="34" charset="0"/>
              </a:rPr>
              <a:t>Average Euclidean Distance (AED):</a:t>
            </a:r>
            <a:endParaRPr lang="en-US" sz="2000" b="0" i="0" dirty="0">
              <a:solidFill>
                <a:schemeClr val="bg1"/>
              </a:solidFill>
              <a:effectLst/>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AED is used to evaluate the quality of the generated frame representation.</a:t>
            </a:r>
          </a:p>
          <a:p>
            <a:pPr marL="742950" lvl="1" indent="-285750">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An externally trained image representation is considered, and the average </a:t>
            </a:r>
            <a:r>
              <a:rPr lang="en-US" sz="2000" b="0" i="0" dirty="0" err="1">
                <a:solidFill>
                  <a:schemeClr val="bg1"/>
                </a:solidFill>
                <a:effectLst/>
                <a:latin typeface="Arial" panose="020B0604020202020204" pitchFamily="34" charset="0"/>
                <a:cs typeface="Arial" panose="020B0604020202020204" pitchFamily="34" charset="0"/>
              </a:rPr>
              <a:t>euclidean</a:t>
            </a:r>
            <a:r>
              <a:rPr lang="en-US" sz="2000" b="0" i="0" dirty="0">
                <a:solidFill>
                  <a:schemeClr val="bg1"/>
                </a:solidFill>
                <a:effectLst/>
                <a:latin typeface="Arial" panose="020B0604020202020204" pitchFamily="34" charset="0"/>
                <a:cs typeface="Arial" panose="020B0604020202020204" pitchFamily="34" charset="0"/>
              </a:rPr>
              <a:t> distance between the ground truth and generated frame representation is reported.</a:t>
            </a:r>
          </a:p>
          <a:p>
            <a:endParaRPr lang="en-IN" sz="1600" dirty="0"/>
          </a:p>
        </p:txBody>
      </p:sp>
    </p:spTree>
    <p:extLst>
      <p:ext uri="{BB962C8B-B14F-4D97-AF65-F5344CB8AC3E}">
        <p14:creationId xmlns:p14="http://schemas.microsoft.com/office/powerpoint/2010/main" val="4216677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A2D4E2-250A-2C3D-C99F-AA32A5489D0D}"/>
              </a:ext>
            </a:extLst>
          </p:cNvPr>
          <p:cNvSpPr/>
          <p:nvPr/>
        </p:nvSpPr>
        <p:spPr>
          <a:xfrm>
            <a:off x="-70759" y="-70757"/>
            <a:ext cx="12333514" cy="6999514"/>
          </a:xfrm>
          <a:prstGeom prst="rect">
            <a:avLst/>
          </a:prstGeom>
          <a:solidFill>
            <a:srgbClr val="0101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2023 AI Music Generators Great Possibility | next top writers">
            <a:extLst>
              <a:ext uri="{FF2B5EF4-FFF2-40B4-BE49-F238E27FC236}">
                <a16:creationId xmlns:a16="http://schemas.microsoft.com/office/drawing/2014/main" id="{2B9F80ED-9ACD-6044-5999-A8C01154B075}"/>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0760" y="-70757"/>
            <a:ext cx="12333513" cy="71526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814D80-97E7-5079-66EA-037155450A34}"/>
              </a:ext>
            </a:extLst>
          </p:cNvPr>
          <p:cNvSpPr txBox="1"/>
          <p:nvPr/>
        </p:nvSpPr>
        <p:spPr>
          <a:xfrm>
            <a:off x="5477725" y="112162"/>
            <a:ext cx="8128761" cy="707886"/>
          </a:xfrm>
          <a:prstGeom prst="rect">
            <a:avLst/>
          </a:prstGeom>
          <a:noFill/>
        </p:spPr>
        <p:txBody>
          <a:bodyPr wrap="square" rtlCol="0">
            <a:spAutoFit/>
          </a:bodyPr>
          <a:lstStyle/>
          <a:p>
            <a:pPr algn="ctr"/>
            <a:r>
              <a:rPr lang="en-IN" sz="4000" dirty="0">
                <a:solidFill>
                  <a:schemeClr val="bg1"/>
                </a:solidFill>
                <a:latin typeface="Impact" panose="020B0806030902050204" pitchFamily="34" charset="0"/>
              </a:rPr>
              <a:t>CONCLUSION</a:t>
            </a:r>
          </a:p>
        </p:txBody>
      </p:sp>
      <p:sp>
        <p:nvSpPr>
          <p:cNvPr id="6" name="TextBox 5">
            <a:extLst>
              <a:ext uri="{FF2B5EF4-FFF2-40B4-BE49-F238E27FC236}">
                <a16:creationId xmlns:a16="http://schemas.microsoft.com/office/drawing/2014/main" id="{B870C05E-B18B-436F-E0AB-47428E634EC0}"/>
              </a:ext>
            </a:extLst>
          </p:cNvPr>
          <p:cNvSpPr txBox="1"/>
          <p:nvPr/>
        </p:nvSpPr>
        <p:spPr>
          <a:xfrm>
            <a:off x="6892213" y="1058247"/>
            <a:ext cx="5299787" cy="5632311"/>
          </a:xfrm>
          <a:prstGeom prst="rect">
            <a:avLst/>
          </a:prstGeom>
          <a:noFill/>
        </p:spPr>
        <p:txBody>
          <a:bodyPr wrap="square">
            <a:spAutoFit/>
          </a:bodyPr>
          <a:lstStyle/>
          <a:p>
            <a:r>
              <a:rPr lang="en-US" sz="2000" dirty="0">
                <a:solidFill>
                  <a:schemeClr val="bg1"/>
                </a:solidFill>
                <a:latin typeface="Arial" panose="020B0604020202020204" pitchFamily="34" charset="0"/>
                <a:cs typeface="Arial" panose="020B0604020202020204" pitchFamily="34" charset="0"/>
              </a:rPr>
              <a:t>In conclusion, the First Order Motion Model, rooted in optical flow, pose estimation, and deep neural networks, represents a groundbreaking advance in animation and computer vision. It seamlessly merges source video motion with the appearance of a target image, unlocking creative possibilities in video editing and character animation. While offering transformative potential, its responsible application is essential. Privacy concerns and ethical considerations must be addressed in the era of deepfakes. Striking a balance between innovation and ethics is paramount. In the coming years, the First Order Motion Model is poised to reshape animation and video synthesis, ushering in a new era of visual media while demanding responsible usage.</a:t>
            </a:r>
            <a:endParaRPr lang="en-IN"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1637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E8E35-D427-4281-E2DE-94676690FD9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E6D704E-6EF8-EDB7-3C83-A9623AD98D23}"/>
              </a:ext>
            </a:extLst>
          </p:cNvPr>
          <p:cNvSpPr>
            <a:spLocks noGrp="1"/>
          </p:cNvSpPr>
          <p:nvPr>
            <p:ph idx="1"/>
          </p:nvPr>
        </p:nvSpPr>
        <p:spPr/>
        <p:txBody>
          <a:bodyPr/>
          <a:lstStyle/>
          <a:p>
            <a:endParaRPr lang="en-IN"/>
          </a:p>
        </p:txBody>
      </p:sp>
      <p:sp>
        <p:nvSpPr>
          <p:cNvPr id="5" name="Rectangle 4">
            <a:extLst>
              <a:ext uri="{FF2B5EF4-FFF2-40B4-BE49-F238E27FC236}">
                <a16:creationId xmlns:a16="http://schemas.microsoft.com/office/drawing/2014/main" id="{58A93F7E-B434-D484-B570-93E4FDB0BC5C}"/>
              </a:ext>
            </a:extLst>
          </p:cNvPr>
          <p:cNvSpPr/>
          <p:nvPr/>
        </p:nvSpPr>
        <p:spPr>
          <a:xfrm>
            <a:off x="-18033" y="-23229"/>
            <a:ext cx="12333514" cy="6999514"/>
          </a:xfrm>
          <a:prstGeom prst="rect">
            <a:avLst/>
          </a:prstGeom>
          <a:solidFill>
            <a:srgbClr val="0101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BE0F447-5E58-87B5-DD9A-EED5AE885BEE}"/>
              </a:ext>
            </a:extLst>
          </p:cNvPr>
          <p:cNvPicPr>
            <a:picLocks noChangeAspect="1"/>
          </p:cNvPicPr>
          <p:nvPr/>
        </p:nvPicPr>
        <p:blipFill>
          <a:blip r:embed="rId4"/>
          <a:stretch>
            <a:fillRect/>
          </a:stretch>
        </p:blipFill>
        <p:spPr>
          <a:xfrm>
            <a:off x="2065704" y="1167516"/>
            <a:ext cx="2502220" cy="2502220"/>
          </a:xfrm>
          <a:prstGeom prst="rect">
            <a:avLst/>
          </a:prstGeom>
        </p:spPr>
      </p:pic>
      <p:pic>
        <p:nvPicPr>
          <p:cNvPr id="7" name="output">
            <a:hlinkClick r:id="" action="ppaction://media"/>
            <a:extLst>
              <a:ext uri="{FF2B5EF4-FFF2-40B4-BE49-F238E27FC236}">
                <a16:creationId xmlns:a16="http://schemas.microsoft.com/office/drawing/2014/main" id="{C7C50AC9-BCC7-76CF-33B8-4E7EF0A2C1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24077" y="1167515"/>
            <a:ext cx="2502220" cy="2502221"/>
          </a:xfrm>
          <a:prstGeom prst="rect">
            <a:avLst/>
          </a:prstGeom>
        </p:spPr>
      </p:pic>
      <p:sp>
        <p:nvSpPr>
          <p:cNvPr id="8" name="Arrow: Right 7">
            <a:extLst>
              <a:ext uri="{FF2B5EF4-FFF2-40B4-BE49-F238E27FC236}">
                <a16:creationId xmlns:a16="http://schemas.microsoft.com/office/drawing/2014/main" id="{4488BC43-7810-A32B-F164-26E6ED19B59F}"/>
              </a:ext>
            </a:extLst>
          </p:cNvPr>
          <p:cNvSpPr/>
          <p:nvPr/>
        </p:nvSpPr>
        <p:spPr>
          <a:xfrm>
            <a:off x="5125645" y="2092589"/>
            <a:ext cx="2046157" cy="652072"/>
          </a:xfrm>
          <a:prstGeom prst="rightArrow">
            <a:avLst/>
          </a:prstGeom>
          <a:solidFill>
            <a:schemeClr val="bg1"/>
          </a:solidFill>
          <a:ln>
            <a:solidFill>
              <a:srgbClr val="1A3260"/>
            </a:solid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ysClr val="windowText" lastClr="000000"/>
                </a:solidFill>
              </a:ln>
              <a:solidFill>
                <a:sysClr val="windowText" lastClr="000000"/>
              </a:solidFill>
              <a:highlight>
                <a:srgbClr val="FFFF00"/>
              </a:highlight>
            </a:endParaRPr>
          </a:p>
        </p:txBody>
      </p:sp>
      <p:sp>
        <p:nvSpPr>
          <p:cNvPr id="9" name="TextBox 8">
            <a:extLst>
              <a:ext uri="{FF2B5EF4-FFF2-40B4-BE49-F238E27FC236}">
                <a16:creationId xmlns:a16="http://schemas.microsoft.com/office/drawing/2014/main" id="{E949321E-93BB-6B51-0668-AF3E85E56297}"/>
              </a:ext>
            </a:extLst>
          </p:cNvPr>
          <p:cNvSpPr txBox="1"/>
          <p:nvPr/>
        </p:nvSpPr>
        <p:spPr>
          <a:xfrm>
            <a:off x="538843" y="4075861"/>
            <a:ext cx="11114314" cy="2462213"/>
          </a:xfrm>
          <a:prstGeom prst="rect">
            <a:avLst/>
          </a:prstGeom>
          <a:noFill/>
        </p:spPr>
        <p:txBody>
          <a:bodyPr wrap="square" rtlCol="0">
            <a:spAutoFit/>
          </a:bodyPr>
          <a:lstStyle/>
          <a:p>
            <a:pPr algn="ctr"/>
            <a:r>
              <a:rPr lang="en-US" sz="2200" b="0" i="0">
                <a:solidFill>
                  <a:schemeClr val="bg1"/>
                </a:solidFill>
                <a:effectLst/>
                <a:latin typeface="Arial" panose="020B0604020202020204" pitchFamily="34" charset="0"/>
              </a:rPr>
              <a:t>Image animation consists of generating a video sequence so that an object in a source image is animated according to the motion of a driving video. It has multiple uses, such as in the fields of video games, movies,photography and virtual reality. We try to ensure that the image is animated in such a way that the movements appear natural and realistic</a:t>
            </a:r>
            <a:r>
              <a:rPr lang="en-US" sz="2200">
                <a:solidFill>
                  <a:schemeClr val="bg1"/>
                </a:solidFill>
                <a:latin typeface="Arial" panose="020B0604020202020204" pitchFamily="34" charset="0"/>
              </a:rPr>
              <a:t>. The framework uses a self-supervised formulation to decouple appearance and motion information which means it does not require any prior information or annotation about the specific object to animate </a:t>
            </a:r>
            <a:endParaRPr lang="en-IN" sz="2200" dirty="0">
              <a:solidFill>
                <a:schemeClr val="bg1"/>
              </a:solidFill>
            </a:endParaRPr>
          </a:p>
        </p:txBody>
      </p:sp>
      <p:sp>
        <p:nvSpPr>
          <p:cNvPr id="10" name="TextBox 9">
            <a:extLst>
              <a:ext uri="{FF2B5EF4-FFF2-40B4-BE49-F238E27FC236}">
                <a16:creationId xmlns:a16="http://schemas.microsoft.com/office/drawing/2014/main" id="{E7A810F0-75AD-F672-3621-6DAEE5B70DBD}"/>
              </a:ext>
            </a:extLst>
          </p:cNvPr>
          <p:cNvSpPr txBox="1"/>
          <p:nvPr/>
        </p:nvSpPr>
        <p:spPr>
          <a:xfrm>
            <a:off x="3154419" y="133455"/>
            <a:ext cx="5988608" cy="830997"/>
          </a:xfrm>
          <a:prstGeom prst="rect">
            <a:avLst/>
          </a:prstGeom>
          <a:noFill/>
        </p:spPr>
        <p:txBody>
          <a:bodyPr wrap="square" rtlCol="0">
            <a:spAutoFit/>
          </a:bodyPr>
          <a:lstStyle/>
          <a:p>
            <a:pPr algn="ctr"/>
            <a:r>
              <a:rPr lang="en-IN" sz="4800">
                <a:solidFill>
                  <a:schemeClr val="bg1"/>
                </a:solidFill>
                <a:latin typeface="Impact" panose="020B0806030902050204" pitchFamily="34" charset="0"/>
              </a:rPr>
              <a:t>THINGS WE WILL LEARN</a:t>
            </a:r>
            <a:endParaRPr lang="en-IN" sz="4800" dirty="0">
              <a:solidFill>
                <a:schemeClr val="bg1"/>
              </a:solidFill>
              <a:latin typeface="Impact" panose="020B0806030902050204" pitchFamily="34" charset="0"/>
            </a:endParaRPr>
          </a:p>
        </p:txBody>
      </p:sp>
      <p:sp>
        <p:nvSpPr>
          <p:cNvPr id="11" name="TextBox 10">
            <a:extLst>
              <a:ext uri="{FF2B5EF4-FFF2-40B4-BE49-F238E27FC236}">
                <a16:creationId xmlns:a16="http://schemas.microsoft.com/office/drawing/2014/main" id="{F1236D68-1F5C-4A3F-24D1-E8A71B8B6561}"/>
              </a:ext>
            </a:extLst>
          </p:cNvPr>
          <p:cNvSpPr txBox="1"/>
          <p:nvPr/>
        </p:nvSpPr>
        <p:spPr>
          <a:xfrm>
            <a:off x="2572528" y="3706529"/>
            <a:ext cx="1488571" cy="369332"/>
          </a:xfrm>
          <a:prstGeom prst="rect">
            <a:avLst/>
          </a:prstGeom>
          <a:noFill/>
        </p:spPr>
        <p:txBody>
          <a:bodyPr wrap="square" rtlCol="0">
            <a:spAutoFit/>
          </a:bodyPr>
          <a:lstStyle/>
          <a:p>
            <a:pPr algn="ctr"/>
            <a:r>
              <a:rPr lang="en-IN" dirty="0">
                <a:solidFill>
                  <a:srgbClr val="FF0000"/>
                </a:solidFill>
              </a:rPr>
              <a:t>Input image</a:t>
            </a:r>
          </a:p>
        </p:txBody>
      </p:sp>
      <p:sp>
        <p:nvSpPr>
          <p:cNvPr id="12" name="TextBox 11">
            <a:extLst>
              <a:ext uri="{FF2B5EF4-FFF2-40B4-BE49-F238E27FC236}">
                <a16:creationId xmlns:a16="http://schemas.microsoft.com/office/drawing/2014/main" id="{AF272DCA-8E5B-977D-B6D5-12D527FDE802}"/>
              </a:ext>
            </a:extLst>
          </p:cNvPr>
          <p:cNvSpPr txBox="1"/>
          <p:nvPr/>
        </p:nvSpPr>
        <p:spPr>
          <a:xfrm>
            <a:off x="8021098" y="3688132"/>
            <a:ext cx="1708178" cy="369332"/>
          </a:xfrm>
          <a:prstGeom prst="rect">
            <a:avLst/>
          </a:prstGeom>
          <a:noFill/>
        </p:spPr>
        <p:txBody>
          <a:bodyPr wrap="square" rtlCol="0">
            <a:spAutoFit/>
          </a:bodyPr>
          <a:lstStyle/>
          <a:p>
            <a:r>
              <a:rPr lang="en-IN" dirty="0">
                <a:solidFill>
                  <a:srgbClr val="FF0000"/>
                </a:solidFill>
              </a:rPr>
              <a:t>Animated image</a:t>
            </a:r>
          </a:p>
        </p:txBody>
      </p:sp>
    </p:spTree>
    <p:extLst>
      <p:ext uri="{BB962C8B-B14F-4D97-AF65-F5344CB8AC3E}">
        <p14:creationId xmlns:p14="http://schemas.microsoft.com/office/powerpoint/2010/main" val="2925651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750"/>
                                  </p:stCondLst>
                                  <p:childTnLst>
                                    <p:cmd type="call" cmd="playFrom(0.0)">
                                      <p:cBhvr>
                                        <p:cTn id="6" dur="70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6D71F8-EC37-DB38-6409-36DEFD4A6FC0}"/>
              </a:ext>
            </a:extLst>
          </p:cNvPr>
          <p:cNvSpPr/>
          <p:nvPr/>
        </p:nvSpPr>
        <p:spPr>
          <a:xfrm>
            <a:off x="-18033" y="-23229"/>
            <a:ext cx="12333514" cy="6999514"/>
          </a:xfrm>
          <a:prstGeom prst="rect">
            <a:avLst/>
          </a:prstGeom>
          <a:solidFill>
            <a:srgbClr val="0101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140FC26-F554-AE90-A402-4B9DF4658921}"/>
              </a:ext>
            </a:extLst>
          </p:cNvPr>
          <p:cNvSpPr txBox="1"/>
          <p:nvPr/>
        </p:nvSpPr>
        <p:spPr>
          <a:xfrm>
            <a:off x="4085253" y="102636"/>
            <a:ext cx="4021493" cy="830997"/>
          </a:xfrm>
          <a:prstGeom prst="rect">
            <a:avLst/>
          </a:prstGeom>
          <a:noFill/>
        </p:spPr>
        <p:txBody>
          <a:bodyPr wrap="square" rtlCol="0">
            <a:spAutoFit/>
          </a:bodyPr>
          <a:lstStyle/>
          <a:p>
            <a:pPr algn="ctr"/>
            <a:r>
              <a:rPr lang="en-IN" sz="4800" dirty="0">
                <a:solidFill>
                  <a:schemeClr val="bg1"/>
                </a:solidFill>
                <a:latin typeface="Impact" panose="020B0806030902050204" pitchFamily="34" charset="0"/>
              </a:rPr>
              <a:t>WHY FOMM ?</a:t>
            </a:r>
          </a:p>
        </p:txBody>
      </p:sp>
      <p:sp>
        <p:nvSpPr>
          <p:cNvPr id="4" name="TextBox 3">
            <a:extLst>
              <a:ext uri="{FF2B5EF4-FFF2-40B4-BE49-F238E27FC236}">
                <a16:creationId xmlns:a16="http://schemas.microsoft.com/office/drawing/2014/main" id="{A4BF01EA-2AB0-EA98-5F6F-B7E995D13419}"/>
              </a:ext>
            </a:extLst>
          </p:cNvPr>
          <p:cNvSpPr txBox="1"/>
          <p:nvPr/>
        </p:nvSpPr>
        <p:spPr>
          <a:xfrm>
            <a:off x="606490" y="1178254"/>
            <a:ext cx="10739534" cy="1785104"/>
          </a:xfrm>
          <a:prstGeom prst="rect">
            <a:avLst/>
          </a:prstGeom>
          <a:noFill/>
        </p:spPr>
        <p:txBody>
          <a:bodyPr wrap="square" rtlCol="0">
            <a:spAutoFit/>
          </a:bodyPr>
          <a:lstStyle/>
          <a:p>
            <a:r>
              <a:rPr lang="en-IN" sz="2200">
                <a:solidFill>
                  <a:schemeClr val="bg1"/>
                </a:solidFill>
                <a:latin typeface="Arial" panose="020B0604020202020204" pitchFamily="34" charset="0"/>
              </a:rPr>
              <a:t>First Order Motion can be used to transfer facial expression of one human in a driving video to another source image of a human, previously </a:t>
            </a:r>
            <a:r>
              <a:rPr lang="en-US" sz="2200">
                <a:solidFill>
                  <a:schemeClr val="bg1"/>
                </a:solidFill>
                <a:latin typeface="Arial" panose="020B0604020202020204" pitchFamily="34" charset="0"/>
              </a:rPr>
              <a:t>Generative Adversarial Networks</a:t>
            </a:r>
            <a:r>
              <a:rPr lang="en-US" sz="2200" dirty="0">
                <a:solidFill>
                  <a:schemeClr val="bg1"/>
                </a:solidFill>
                <a:latin typeface="Arial" panose="020B0604020202020204" pitchFamily="34" charset="0"/>
              </a:rPr>
              <a:t>(</a:t>
            </a:r>
            <a:r>
              <a:rPr lang="en-US" sz="2200">
                <a:solidFill>
                  <a:schemeClr val="bg1"/>
                </a:solidFill>
                <a:latin typeface="Arial" panose="020B0604020202020204" pitchFamily="34" charset="0"/>
              </a:rPr>
              <a:t>GANs) and Variational Auto-Encoders (VAEs)</a:t>
            </a:r>
            <a:r>
              <a:rPr lang="en-IN" sz="2200">
                <a:solidFill>
                  <a:schemeClr val="bg1"/>
                </a:solidFill>
                <a:latin typeface="Arial" panose="020B0604020202020204" pitchFamily="34" charset="0"/>
              </a:rPr>
              <a:t>  were used.  The drawback was these pre-trained models are expensive as they had to be manually labelled to ensure accurate information is provided</a:t>
            </a:r>
            <a:r>
              <a:rPr lang="en-IN" sz="2200" dirty="0">
                <a:solidFill>
                  <a:schemeClr val="bg1"/>
                </a:solidFill>
                <a:latin typeface="Arial" panose="020B0604020202020204" pitchFamily="34" charset="0"/>
              </a:rPr>
              <a:t>.</a:t>
            </a:r>
          </a:p>
        </p:txBody>
      </p:sp>
      <p:sp>
        <p:nvSpPr>
          <p:cNvPr id="5" name="TextBox 4">
            <a:extLst>
              <a:ext uri="{FF2B5EF4-FFF2-40B4-BE49-F238E27FC236}">
                <a16:creationId xmlns:a16="http://schemas.microsoft.com/office/drawing/2014/main" id="{F0E209B4-4AA6-F12B-191C-08AACD36F88D}"/>
              </a:ext>
            </a:extLst>
          </p:cNvPr>
          <p:cNvSpPr txBox="1"/>
          <p:nvPr/>
        </p:nvSpPr>
        <p:spPr>
          <a:xfrm>
            <a:off x="606490" y="3349459"/>
            <a:ext cx="10487608" cy="1785104"/>
          </a:xfrm>
          <a:prstGeom prst="rect">
            <a:avLst/>
          </a:prstGeom>
          <a:noFill/>
        </p:spPr>
        <p:txBody>
          <a:bodyPr wrap="square" rtlCol="0">
            <a:spAutoFit/>
          </a:bodyPr>
          <a:lstStyle/>
          <a:p>
            <a:r>
              <a:rPr lang="en-IN" sz="2200">
                <a:solidFill>
                  <a:schemeClr val="bg1"/>
                </a:solidFill>
                <a:latin typeface="Arial" panose="020B0604020202020204" pitchFamily="34" charset="0"/>
              </a:rPr>
              <a:t>This problem was tackled using a monkey net which was a self-supervised model which learns using keypoints and the source image is animated in accordance to the trajectories of these keypoints. This model fails to provide a good quality animations specially in cases where there is a large change in the objects pose. Thus often leading to poor quality of animated image</a:t>
            </a:r>
            <a:endParaRPr lang="en-IN" sz="2200" dirty="0">
              <a:solidFill>
                <a:schemeClr val="bg1"/>
              </a:solidFill>
              <a:latin typeface="Arial" panose="020B0604020202020204" pitchFamily="34" charset="0"/>
            </a:endParaRPr>
          </a:p>
        </p:txBody>
      </p:sp>
      <p:sp>
        <p:nvSpPr>
          <p:cNvPr id="6" name="TextBox 5">
            <a:extLst>
              <a:ext uri="{FF2B5EF4-FFF2-40B4-BE49-F238E27FC236}">
                <a16:creationId xmlns:a16="http://schemas.microsoft.com/office/drawing/2014/main" id="{9A3B2885-DDC9-DD28-C2D5-D7A07D126E2A}"/>
              </a:ext>
            </a:extLst>
          </p:cNvPr>
          <p:cNvSpPr txBox="1"/>
          <p:nvPr/>
        </p:nvSpPr>
        <p:spPr>
          <a:xfrm>
            <a:off x="606490" y="5520664"/>
            <a:ext cx="10487608" cy="769441"/>
          </a:xfrm>
          <a:prstGeom prst="rect">
            <a:avLst/>
          </a:prstGeom>
          <a:noFill/>
        </p:spPr>
        <p:txBody>
          <a:bodyPr wrap="square" rtlCol="0">
            <a:spAutoFit/>
          </a:bodyPr>
          <a:lstStyle/>
          <a:p>
            <a:r>
              <a:rPr lang="en-IN" sz="2200">
                <a:solidFill>
                  <a:schemeClr val="bg1"/>
                </a:solidFill>
                <a:latin typeface="Arial" panose="020B0604020202020204" pitchFamily="34" charset="0"/>
              </a:rPr>
              <a:t>By understanding the difficulties being faced first order motion model was created which took good care of all of the above problems. </a:t>
            </a:r>
            <a:endParaRPr lang="en-IN" sz="2200" dirty="0">
              <a:solidFill>
                <a:schemeClr val="bg1"/>
              </a:solidFill>
              <a:latin typeface="Arial" panose="020B0604020202020204" pitchFamily="34" charset="0"/>
            </a:endParaRPr>
          </a:p>
        </p:txBody>
      </p:sp>
    </p:spTree>
    <p:extLst>
      <p:ext uri="{BB962C8B-B14F-4D97-AF65-F5344CB8AC3E}">
        <p14:creationId xmlns:p14="http://schemas.microsoft.com/office/powerpoint/2010/main" val="192468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CB8D9E-3A5A-A752-E06B-598650231DCD}"/>
              </a:ext>
            </a:extLst>
          </p:cNvPr>
          <p:cNvSpPr/>
          <p:nvPr/>
        </p:nvSpPr>
        <p:spPr>
          <a:xfrm>
            <a:off x="0" y="0"/>
            <a:ext cx="12333514" cy="6999514"/>
          </a:xfrm>
          <a:prstGeom prst="rect">
            <a:avLst/>
          </a:prstGeom>
          <a:solidFill>
            <a:srgbClr val="0101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Diagram 2">
            <a:extLst>
              <a:ext uri="{FF2B5EF4-FFF2-40B4-BE49-F238E27FC236}">
                <a16:creationId xmlns:a16="http://schemas.microsoft.com/office/drawing/2014/main" id="{D4A2B558-027D-D30D-EC0C-A2DFF2941C26}"/>
              </a:ext>
            </a:extLst>
          </p:cNvPr>
          <p:cNvGraphicFramePr/>
          <p:nvPr>
            <p:extLst>
              <p:ext uri="{D42A27DB-BD31-4B8C-83A1-F6EECF244321}">
                <p14:modId xmlns:p14="http://schemas.microsoft.com/office/powerpoint/2010/main" val="2550992526"/>
              </p:ext>
            </p:extLst>
          </p:nvPr>
        </p:nvGraphicFramePr>
        <p:xfrm>
          <a:off x="969054" y="228600"/>
          <a:ext cx="10395405" cy="6542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9709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6" descr="Artificial intelligence | Epo.org">
            <a:extLst>
              <a:ext uri="{FF2B5EF4-FFF2-40B4-BE49-F238E27FC236}">
                <a16:creationId xmlns:a16="http://schemas.microsoft.com/office/drawing/2014/main" id="{BF4C0A5A-1DA6-DFBF-72CB-21B6FB27D307}"/>
              </a:ext>
            </a:extLst>
          </p:cNvPr>
          <p:cNvPicPr>
            <a:picLocks noChangeAspect="1" noChangeArrowheads="1"/>
          </p:cNvPicPr>
          <p:nvPr/>
        </p:nvPicPr>
        <p:blipFill>
          <a:blip r:embed="rId2">
            <a:alphaModFix/>
            <a:extLst>
              <a:ext uri="{BEBA8EAE-BF5A-486C-A8C5-ECC9F3942E4B}">
                <a14:imgProps xmlns:a14="http://schemas.microsoft.com/office/drawing/2010/main">
                  <a14:imgLayer r:embed="rId3">
                    <a14:imgEffect>
                      <a14:colorTemperature colorTemp="8067"/>
                    </a14:imgEffect>
                    <a14:imgEffect>
                      <a14:saturation sat="125000"/>
                    </a14:imgEffect>
                  </a14:imgLayer>
                </a14:imgProps>
              </a:ext>
              <a:ext uri="{28A0092B-C50C-407E-A947-70E740481C1C}">
                <a14:useLocalDpi xmlns:a14="http://schemas.microsoft.com/office/drawing/2010/main" val="0"/>
              </a:ext>
            </a:extLst>
          </a:blip>
          <a:srcRect/>
          <a:stretch>
            <a:fillRect/>
          </a:stretch>
        </p:blipFill>
        <p:spPr bwMode="auto">
          <a:xfrm>
            <a:off x="-61428" y="-39801"/>
            <a:ext cx="12333513" cy="69376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41B9276-D973-B051-1B05-564B03646F9A}"/>
              </a:ext>
            </a:extLst>
          </p:cNvPr>
          <p:cNvSpPr txBox="1"/>
          <p:nvPr/>
        </p:nvSpPr>
        <p:spPr>
          <a:xfrm>
            <a:off x="43541" y="369487"/>
            <a:ext cx="6052457" cy="707886"/>
          </a:xfrm>
          <a:prstGeom prst="rect">
            <a:avLst/>
          </a:prstGeom>
          <a:noFill/>
        </p:spPr>
        <p:txBody>
          <a:bodyPr wrap="square" rtlCol="0">
            <a:spAutoFit/>
          </a:bodyPr>
          <a:lstStyle/>
          <a:p>
            <a:pPr algn="ctr"/>
            <a:r>
              <a:rPr lang="en-IN" sz="4000">
                <a:solidFill>
                  <a:schemeClr val="bg1"/>
                </a:solidFill>
                <a:latin typeface="Impact" panose="020B0806030902050204" pitchFamily="34" charset="0"/>
              </a:rPr>
              <a:t>GENERAL METHODOLOGY</a:t>
            </a:r>
            <a:endParaRPr lang="en-IN" sz="4000" dirty="0">
              <a:solidFill>
                <a:schemeClr val="bg1"/>
              </a:solidFill>
              <a:latin typeface="Impact" panose="020B0806030902050204" pitchFamily="34" charset="0"/>
            </a:endParaRPr>
          </a:p>
        </p:txBody>
      </p:sp>
      <p:sp>
        <p:nvSpPr>
          <p:cNvPr id="4" name="TextBox 3">
            <a:extLst>
              <a:ext uri="{FF2B5EF4-FFF2-40B4-BE49-F238E27FC236}">
                <a16:creationId xmlns:a16="http://schemas.microsoft.com/office/drawing/2014/main" id="{37FB517D-3D2D-FB27-FE0A-842DF194268F}"/>
              </a:ext>
            </a:extLst>
          </p:cNvPr>
          <p:cNvSpPr txBox="1"/>
          <p:nvPr/>
        </p:nvSpPr>
        <p:spPr>
          <a:xfrm>
            <a:off x="214992" y="1077373"/>
            <a:ext cx="5709557" cy="1631216"/>
          </a:xfrm>
          <a:prstGeom prst="rect">
            <a:avLst/>
          </a:prstGeom>
          <a:noFill/>
        </p:spPr>
        <p:txBody>
          <a:bodyPr wrap="square" rtlCol="0">
            <a:spAutoFit/>
          </a:bodyPr>
          <a:lstStyle/>
          <a:p>
            <a:r>
              <a:rPr lang="en-US" sz="2000" b="0" i="0">
                <a:solidFill>
                  <a:schemeClr val="bg1"/>
                </a:solidFill>
                <a:effectLst/>
                <a:latin typeface="Arial" panose="020B0604020202020204" pitchFamily="34" charset="0"/>
                <a:cs typeface="Arial" panose="020B0604020202020204" pitchFamily="34" charset="0"/>
              </a:rPr>
              <a:t>Training of this model uses a large collection of video sequences with objects of the same category and reconstructing the training videos by combining a single frame and a learned latent representation of motion</a:t>
            </a:r>
            <a:endParaRPr lang="en-IN" sz="2000"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B48B6BF-357B-A3CE-2908-B862C714D242}"/>
              </a:ext>
            </a:extLst>
          </p:cNvPr>
          <p:cNvSpPr txBox="1"/>
          <p:nvPr/>
        </p:nvSpPr>
        <p:spPr>
          <a:xfrm>
            <a:off x="214992" y="2708589"/>
            <a:ext cx="5981700" cy="4401205"/>
          </a:xfrm>
          <a:prstGeom prst="rect">
            <a:avLst/>
          </a:prstGeom>
          <a:noFill/>
        </p:spPr>
        <p:txBody>
          <a:bodyPr wrap="square" rtlCol="0">
            <a:spAutoFit/>
          </a:bodyPr>
          <a:lstStyle/>
          <a:p>
            <a:pPr algn="l"/>
            <a:r>
              <a:rPr lang="en-US" sz="2000" b="0" i="0">
                <a:solidFill>
                  <a:schemeClr val="bg1"/>
                </a:solidFill>
                <a:effectLst/>
                <a:latin typeface="Arial" panose="020B0604020202020204" pitchFamily="34" charset="0"/>
                <a:cs typeface="Arial" panose="020B0604020202020204" pitchFamily="34" charset="0"/>
              </a:rPr>
              <a:t>The approach consists of two main modules: the motion estimation module and the image generation module</a:t>
            </a:r>
            <a:r>
              <a:rPr lang="en-US" sz="2000" b="0" i="0" dirty="0">
                <a:solidFill>
                  <a:schemeClr val="bg1"/>
                </a:solidFill>
                <a:effectLst/>
                <a:latin typeface="Arial" panose="020B0604020202020204" pitchFamily="34" charset="0"/>
                <a:cs typeface="Arial" panose="020B0604020202020204" pitchFamily="34" charset="0"/>
              </a:rPr>
              <a:t>.</a:t>
            </a:r>
          </a:p>
          <a:p>
            <a:pPr marL="914400" lvl="1" indent="-457200">
              <a:buFont typeface="+mj-lt"/>
              <a:buAutoNum type="arabicPeriod"/>
            </a:pPr>
            <a:r>
              <a:rPr lang="en-US" sz="2000" b="0" i="0">
                <a:solidFill>
                  <a:schemeClr val="bg1"/>
                </a:solidFill>
                <a:effectLst/>
                <a:latin typeface="Arial" panose="020B0604020202020204" pitchFamily="34" charset="0"/>
                <a:cs typeface="Arial" panose="020B0604020202020204" pitchFamily="34" charset="0"/>
              </a:rPr>
              <a:t>The motion estimation module predicts a dense motion field from the driving video to the source frame using backward optical flow and estimates transformations from an abstract reference frame to the source frame and driving video</a:t>
            </a:r>
            <a:r>
              <a:rPr lang="en-US" sz="2000" b="0" i="0" dirty="0">
                <a:solidFill>
                  <a:schemeClr val="bg1"/>
                </a:solidFill>
                <a:effectLst/>
                <a:latin typeface="Arial" panose="020B0604020202020204" pitchFamily="34" charset="0"/>
                <a:cs typeface="Arial" panose="020B0604020202020204" pitchFamily="34" charset="0"/>
              </a:rPr>
              <a:t>.</a:t>
            </a:r>
          </a:p>
          <a:p>
            <a:pPr marL="914400" lvl="1" indent="-457200">
              <a:buFont typeface="+mj-lt"/>
              <a:buAutoNum type="arabicPeriod"/>
            </a:pPr>
            <a:r>
              <a:rPr lang="en-US" sz="2000" b="0" i="0">
                <a:solidFill>
                  <a:schemeClr val="bg1"/>
                </a:solidFill>
                <a:effectLst/>
                <a:latin typeface="Arial" panose="020B0604020202020204" pitchFamily="34" charset="0"/>
                <a:cs typeface="Arial" panose="020B0604020202020204" pitchFamily="34" charset="0"/>
              </a:rPr>
              <a:t>The generation module uses a generator network to warp the source image according to the dense motion field and inpaints the occluded parts</a:t>
            </a:r>
            <a:r>
              <a:rPr lang="en-US" sz="2000" b="0" i="0" dirty="0">
                <a:solidFill>
                  <a:schemeClr val="bg1"/>
                </a:solidFill>
                <a:effectLst/>
                <a:latin typeface="Arial" panose="020B0604020202020204" pitchFamily="34" charset="0"/>
                <a:cs typeface="Arial" panose="020B0604020202020204" pitchFamily="34" charset="0"/>
              </a:rPr>
              <a:t>.</a:t>
            </a:r>
          </a:p>
          <a:p>
            <a:pPr lvl="1"/>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019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32F33E-7F72-068C-DA08-940C31C092C4}"/>
              </a:ext>
            </a:extLst>
          </p:cNvPr>
          <p:cNvSpPr/>
          <p:nvPr/>
        </p:nvSpPr>
        <p:spPr>
          <a:xfrm>
            <a:off x="-70757" y="-70757"/>
            <a:ext cx="12333514" cy="6999514"/>
          </a:xfrm>
          <a:prstGeom prst="rect">
            <a:avLst/>
          </a:prstGeom>
          <a:solidFill>
            <a:srgbClr val="0101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546A1F83-5EC3-D026-2D54-86A5E5E13628}"/>
              </a:ext>
            </a:extLst>
          </p:cNvPr>
          <p:cNvSpPr txBox="1"/>
          <p:nvPr/>
        </p:nvSpPr>
        <p:spPr>
          <a:xfrm>
            <a:off x="371471" y="930263"/>
            <a:ext cx="11449051" cy="2800767"/>
          </a:xfrm>
          <a:prstGeom prst="rect">
            <a:avLst/>
          </a:prstGeom>
          <a:noFill/>
        </p:spPr>
        <p:txBody>
          <a:bodyPr wrap="square">
            <a:spAutoFit/>
          </a:bodyPr>
          <a:lstStyle/>
          <a:p>
            <a:pPr marL="285750" indent="-285750" algn="l">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The locations of the </a:t>
            </a:r>
            <a:r>
              <a:rPr lang="en-US" sz="2200" b="0" i="0" dirty="0" err="1">
                <a:solidFill>
                  <a:schemeClr val="bg1"/>
                </a:solidFill>
                <a:effectLst/>
                <a:latin typeface="Arial" panose="020B0604020202020204" pitchFamily="34" charset="0"/>
                <a:cs typeface="Arial" panose="020B0604020202020204" pitchFamily="34" charset="0"/>
              </a:rPr>
              <a:t>keypoints</a:t>
            </a:r>
            <a:r>
              <a:rPr lang="en-US" sz="2200" b="0" i="0" dirty="0">
                <a:solidFill>
                  <a:schemeClr val="bg1"/>
                </a:solidFill>
                <a:effectLst/>
                <a:latin typeface="Arial" panose="020B0604020202020204" pitchFamily="34" charset="0"/>
                <a:cs typeface="Arial" panose="020B0604020202020204" pitchFamily="34" charset="0"/>
              </a:rPr>
              <a:t> in the driving video (D) and the source image (S) are separately predicted by an encoder-decoder network.</a:t>
            </a:r>
          </a:p>
          <a:p>
            <a:pPr marL="285750" indent="-285750" algn="l">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The </a:t>
            </a:r>
            <a:r>
              <a:rPr lang="en-US" sz="2200" b="0" i="0" dirty="0" err="1">
                <a:solidFill>
                  <a:schemeClr val="bg1"/>
                </a:solidFill>
                <a:effectLst/>
                <a:latin typeface="Arial" panose="020B0604020202020204" pitchFamily="34" charset="0"/>
                <a:cs typeface="Arial" panose="020B0604020202020204" pitchFamily="34" charset="0"/>
              </a:rPr>
              <a:t>keypoints</a:t>
            </a:r>
            <a:r>
              <a:rPr lang="en-US" sz="2200" b="0" i="0" dirty="0">
                <a:solidFill>
                  <a:schemeClr val="bg1"/>
                </a:solidFill>
                <a:effectLst/>
                <a:latin typeface="Arial" panose="020B0604020202020204" pitchFamily="34" charset="0"/>
                <a:cs typeface="Arial" panose="020B0604020202020204" pitchFamily="34" charset="0"/>
              </a:rPr>
              <a:t> act as a bottleneck and result in a compact motion representation. This sparse motion representation is well-suited for animation, as the </a:t>
            </a:r>
            <a:r>
              <a:rPr lang="en-US" sz="2200" b="0" i="0" dirty="0" err="1">
                <a:solidFill>
                  <a:schemeClr val="bg1"/>
                </a:solidFill>
                <a:effectLst/>
                <a:latin typeface="Arial" panose="020B0604020202020204" pitchFamily="34" charset="0"/>
                <a:cs typeface="Arial" panose="020B0604020202020204" pitchFamily="34" charset="0"/>
              </a:rPr>
              <a:t>keypoints</a:t>
            </a:r>
            <a:r>
              <a:rPr lang="en-US" sz="2200" b="0" i="0" dirty="0">
                <a:solidFill>
                  <a:schemeClr val="bg1"/>
                </a:solidFill>
                <a:effectLst/>
                <a:latin typeface="Arial" panose="020B0604020202020204" pitchFamily="34" charset="0"/>
                <a:cs typeface="Arial" panose="020B0604020202020204" pitchFamily="34" charset="0"/>
              </a:rPr>
              <a:t> of the source image can be moved using the </a:t>
            </a:r>
            <a:r>
              <a:rPr lang="en-US" sz="2200" b="0" i="0" dirty="0" err="1">
                <a:solidFill>
                  <a:schemeClr val="bg1"/>
                </a:solidFill>
                <a:effectLst/>
                <a:latin typeface="Arial" panose="020B0604020202020204" pitchFamily="34" charset="0"/>
                <a:cs typeface="Arial" panose="020B0604020202020204" pitchFamily="34" charset="0"/>
              </a:rPr>
              <a:t>keypoints</a:t>
            </a:r>
            <a:r>
              <a:rPr lang="en-US" sz="2200" b="0" i="0" dirty="0">
                <a:solidFill>
                  <a:schemeClr val="bg1"/>
                </a:solidFill>
                <a:effectLst/>
                <a:latin typeface="Arial" panose="020B0604020202020204" pitchFamily="34" charset="0"/>
                <a:cs typeface="Arial" panose="020B0604020202020204" pitchFamily="34" charset="0"/>
              </a:rPr>
              <a:t> trajectories in the driving video during testing.</a:t>
            </a:r>
          </a:p>
          <a:p>
            <a:pPr marL="285750" indent="-285750" algn="l">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Motion in the neighborhood of each </a:t>
            </a:r>
            <a:r>
              <a:rPr lang="en-US" sz="2200" b="0" i="0" dirty="0" err="1">
                <a:solidFill>
                  <a:schemeClr val="bg1"/>
                </a:solidFill>
                <a:effectLst/>
                <a:latin typeface="Arial" panose="020B0604020202020204" pitchFamily="34" charset="0"/>
                <a:cs typeface="Arial" panose="020B0604020202020204" pitchFamily="34" charset="0"/>
              </a:rPr>
              <a:t>keypoint</a:t>
            </a:r>
            <a:r>
              <a:rPr lang="en-US" sz="2200" b="0" i="0" dirty="0">
                <a:solidFill>
                  <a:schemeClr val="bg1"/>
                </a:solidFill>
                <a:effectLst/>
                <a:latin typeface="Arial" panose="020B0604020202020204" pitchFamily="34" charset="0"/>
                <a:cs typeface="Arial" panose="020B0604020202020204" pitchFamily="34" charset="0"/>
              </a:rPr>
              <a:t> is modeled using local affine transformations. Compared to using </a:t>
            </a:r>
            <a:r>
              <a:rPr lang="en-US" sz="2200" b="0" i="0" dirty="0" err="1">
                <a:solidFill>
                  <a:schemeClr val="bg1"/>
                </a:solidFill>
                <a:effectLst/>
                <a:latin typeface="Arial" panose="020B0604020202020204" pitchFamily="34" charset="0"/>
                <a:cs typeface="Arial" panose="020B0604020202020204" pitchFamily="34" charset="0"/>
              </a:rPr>
              <a:t>keypoint</a:t>
            </a:r>
            <a:r>
              <a:rPr lang="en-US" sz="2200" b="0" i="0" dirty="0">
                <a:solidFill>
                  <a:schemeClr val="bg1"/>
                </a:solidFill>
                <a:effectLst/>
                <a:latin typeface="Arial" panose="020B0604020202020204" pitchFamily="34" charset="0"/>
                <a:cs typeface="Arial" panose="020B0604020202020204" pitchFamily="34" charset="0"/>
              </a:rPr>
              <a:t> displacements only, the local affine transformations allow for modeling a larger family of transformations.</a:t>
            </a:r>
          </a:p>
        </p:txBody>
      </p:sp>
      <p:pic>
        <p:nvPicPr>
          <p:cNvPr id="1026" name="Picture 2" descr="Understanding Latent Space in Machine Learning | by Ekin Tiu | Towards Data  Science">
            <a:extLst>
              <a:ext uri="{FF2B5EF4-FFF2-40B4-BE49-F238E27FC236}">
                <a16:creationId xmlns:a16="http://schemas.microsoft.com/office/drawing/2014/main" id="{74B592B3-0152-2DD6-6691-8C476F9FA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8612" y="3877597"/>
            <a:ext cx="6614775" cy="28965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6231C6-0BFE-6263-7D15-37EF2BC26CBC}"/>
              </a:ext>
            </a:extLst>
          </p:cNvPr>
          <p:cNvSpPr txBox="1"/>
          <p:nvPr/>
        </p:nvSpPr>
        <p:spPr>
          <a:xfrm>
            <a:off x="3726655" y="75810"/>
            <a:ext cx="4738685" cy="707886"/>
          </a:xfrm>
          <a:prstGeom prst="rect">
            <a:avLst/>
          </a:prstGeom>
          <a:noFill/>
        </p:spPr>
        <p:txBody>
          <a:bodyPr wrap="square" rtlCol="0">
            <a:spAutoFit/>
          </a:bodyPr>
          <a:lstStyle/>
          <a:p>
            <a:pPr algn="ctr"/>
            <a:r>
              <a:rPr lang="en-IN" sz="4000">
                <a:solidFill>
                  <a:schemeClr val="bg1"/>
                </a:solidFill>
                <a:latin typeface="Impact" panose="020B0806030902050204" pitchFamily="34" charset="0"/>
              </a:rPr>
              <a:t>MOTION ESTIMATION</a:t>
            </a:r>
            <a:endParaRPr lang="en-IN" sz="4000" dirty="0">
              <a:solidFill>
                <a:schemeClr val="bg1"/>
              </a:solidFill>
              <a:latin typeface="Impact" panose="020B0806030902050204" pitchFamily="34" charset="0"/>
            </a:endParaRPr>
          </a:p>
        </p:txBody>
      </p:sp>
    </p:spTree>
    <p:extLst>
      <p:ext uri="{BB962C8B-B14F-4D97-AF65-F5344CB8AC3E}">
        <p14:creationId xmlns:p14="http://schemas.microsoft.com/office/powerpoint/2010/main" val="584545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3009C-2A63-4126-C8DF-740ADB382834}"/>
              </a:ext>
            </a:extLst>
          </p:cNvPr>
          <p:cNvSpPr/>
          <p:nvPr/>
        </p:nvSpPr>
        <p:spPr>
          <a:xfrm>
            <a:off x="-70758" y="0"/>
            <a:ext cx="12333514" cy="6999514"/>
          </a:xfrm>
          <a:prstGeom prst="rect">
            <a:avLst/>
          </a:prstGeom>
          <a:solidFill>
            <a:srgbClr val="0101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2A208B57-64C4-A3DB-90D2-700CF0ECBE36}"/>
              </a:ext>
            </a:extLst>
          </p:cNvPr>
          <p:cNvSpPr txBox="1"/>
          <p:nvPr/>
        </p:nvSpPr>
        <p:spPr>
          <a:xfrm>
            <a:off x="175531" y="1481716"/>
            <a:ext cx="12087225" cy="4493538"/>
          </a:xfrm>
          <a:prstGeom prst="rect">
            <a:avLst/>
          </a:prstGeom>
          <a:noFill/>
        </p:spPr>
        <p:txBody>
          <a:bodyPr wrap="square" numCol="1" spcCol="360000">
            <a:spAutoFit/>
          </a:bodyPr>
          <a:lstStyle/>
          <a:p>
            <a:r>
              <a:rPr lang="en-US" sz="2200" b="1" i="0" dirty="0">
                <a:solidFill>
                  <a:schemeClr val="bg1"/>
                </a:solidFill>
                <a:effectLst/>
                <a:latin typeface="ProximaVara-Roman"/>
              </a:rPr>
              <a:t>During the second step, a dense motion network combines the local approximations to obtain the resulting dense motion field T</a:t>
            </a:r>
            <a:r>
              <a:rPr lang="en-US" sz="2200" b="1" i="0" baseline="-25000" dirty="0">
                <a:solidFill>
                  <a:schemeClr val="bg1"/>
                </a:solidFill>
                <a:effectLst/>
                <a:latin typeface="ProximaVara-Roman"/>
              </a:rPr>
              <a:t>S←D</a:t>
            </a:r>
            <a:r>
              <a:rPr lang="en-US" sz="2200" b="1" i="0" dirty="0">
                <a:solidFill>
                  <a:schemeClr val="bg1"/>
                </a:solidFill>
                <a:effectLst/>
                <a:latin typeface="ProximaVara-Roman"/>
              </a:rPr>
              <a:t>.</a:t>
            </a:r>
            <a:endParaRPr lang="en-US" sz="2200" b="0" i="0" dirty="0">
              <a:solidFill>
                <a:schemeClr val="bg1"/>
              </a:solidFill>
              <a:effectLst/>
              <a:latin typeface="ProximaVara-Roman"/>
            </a:endParaRPr>
          </a:p>
          <a:p>
            <a:pPr marL="742950" lvl="1" indent="-285750">
              <a:buFont typeface="Arial" panose="020B0604020202020204" pitchFamily="34" charset="0"/>
              <a:buChar char="•"/>
            </a:pPr>
            <a:r>
              <a:rPr lang="en-US" sz="2200" b="0" i="0" dirty="0">
                <a:solidFill>
                  <a:schemeClr val="bg1"/>
                </a:solidFill>
                <a:effectLst/>
                <a:latin typeface="ProximaVara-Roman"/>
              </a:rPr>
              <a:t>The dense motion network takes the local approximations of the motion field and combines them to generate a dense motion field between the source image (S) and the driving video (D)</a:t>
            </a:r>
            <a:endParaRPr lang="en-US" sz="2200" b="1" dirty="0">
              <a:solidFill>
                <a:schemeClr val="bg1"/>
              </a:solidFill>
              <a:latin typeface="ProximaVara-Roman"/>
            </a:endParaRPr>
          </a:p>
          <a:p>
            <a:pPr algn="l"/>
            <a:endParaRPr lang="en-US" sz="2200" b="1" dirty="0">
              <a:solidFill>
                <a:schemeClr val="bg1"/>
              </a:solidFill>
              <a:latin typeface="ProximaVara-Roman"/>
            </a:endParaRPr>
          </a:p>
          <a:p>
            <a:pPr algn="l"/>
            <a:endParaRPr lang="en-US" sz="2200" b="1" dirty="0">
              <a:solidFill>
                <a:schemeClr val="bg1"/>
              </a:solidFill>
              <a:latin typeface="ProximaVara-Roman"/>
            </a:endParaRPr>
          </a:p>
          <a:p>
            <a:pPr algn="l"/>
            <a:r>
              <a:rPr lang="en-US" sz="2200" b="1" dirty="0">
                <a:solidFill>
                  <a:schemeClr val="bg1"/>
                </a:solidFill>
                <a:latin typeface="ProximaVara-Roman"/>
              </a:rPr>
              <a:t>I</a:t>
            </a:r>
            <a:r>
              <a:rPr lang="en-US" sz="2200" b="1" i="0" dirty="0">
                <a:solidFill>
                  <a:schemeClr val="bg1"/>
                </a:solidFill>
                <a:effectLst/>
                <a:latin typeface="ProximaVara-Roman"/>
              </a:rPr>
              <a:t>n addition to the dense motion field, this network outputs an occlusion mask O</a:t>
            </a:r>
            <a:r>
              <a:rPr lang="en-US" sz="2200" b="1" i="0" baseline="-25000" dirty="0">
                <a:solidFill>
                  <a:schemeClr val="bg1"/>
                </a:solidFill>
                <a:effectLst/>
                <a:latin typeface="ProximaVara-Roman"/>
              </a:rPr>
              <a:t>S←D </a:t>
            </a:r>
            <a:r>
              <a:rPr lang="en-US" sz="2200" b="1" i="0" dirty="0">
                <a:solidFill>
                  <a:schemeClr val="bg1"/>
                </a:solidFill>
                <a:effectLst/>
                <a:latin typeface="ProximaVara-Roman"/>
              </a:rPr>
              <a:t>that indicates which image parts of D can be reconstructed by warping of the source image and which parts should be </a:t>
            </a:r>
            <a:r>
              <a:rPr lang="en-US" sz="2200" b="1" i="0" dirty="0" err="1">
                <a:solidFill>
                  <a:schemeClr val="bg1"/>
                </a:solidFill>
                <a:effectLst/>
                <a:latin typeface="ProximaVara-Roman"/>
              </a:rPr>
              <a:t>inpainted</a:t>
            </a:r>
            <a:r>
              <a:rPr lang="en-US" sz="2200" b="1" i="0" dirty="0">
                <a:solidFill>
                  <a:schemeClr val="bg1"/>
                </a:solidFill>
                <a:effectLst/>
                <a:latin typeface="ProximaVara-Roman"/>
              </a:rPr>
              <a:t>, i.e. inferred from the context.</a:t>
            </a:r>
            <a:endParaRPr lang="en-US" sz="2200" b="0" i="0" dirty="0">
              <a:solidFill>
                <a:schemeClr val="bg1"/>
              </a:solidFill>
              <a:effectLst/>
              <a:latin typeface="ProximaVara-Roman"/>
            </a:endParaRPr>
          </a:p>
          <a:p>
            <a:pPr marL="1200150" lvl="2" indent="-285750">
              <a:buFont typeface="Arial" panose="020B0604020202020204" pitchFamily="34" charset="0"/>
              <a:buChar char="•"/>
            </a:pPr>
            <a:r>
              <a:rPr lang="en-US" sz="2200" b="0" i="0" dirty="0">
                <a:solidFill>
                  <a:schemeClr val="bg1"/>
                </a:solidFill>
                <a:effectLst/>
                <a:latin typeface="ProximaVara-Roman"/>
              </a:rPr>
              <a:t>The network also generates an occlusion mask that identifies which parts of the driving video (D) can be reconstructed by warping the source image (S) and which parts need to be </a:t>
            </a:r>
            <a:r>
              <a:rPr lang="en-US" sz="2200" b="0" i="0" dirty="0" err="1">
                <a:solidFill>
                  <a:schemeClr val="bg1"/>
                </a:solidFill>
                <a:effectLst/>
                <a:latin typeface="ProximaVara-Roman"/>
              </a:rPr>
              <a:t>inpainted</a:t>
            </a:r>
            <a:r>
              <a:rPr lang="en-US" sz="2200" b="0" i="0" dirty="0">
                <a:solidFill>
                  <a:schemeClr val="bg1"/>
                </a:solidFill>
                <a:effectLst/>
                <a:latin typeface="ProximaVara-Roman"/>
              </a:rPr>
              <a:t>. This occlusion mask helps in determining the areas that require additional information from the context.</a:t>
            </a:r>
          </a:p>
        </p:txBody>
      </p:sp>
      <p:sp>
        <p:nvSpPr>
          <p:cNvPr id="7" name="TextBox 6">
            <a:extLst>
              <a:ext uri="{FF2B5EF4-FFF2-40B4-BE49-F238E27FC236}">
                <a16:creationId xmlns:a16="http://schemas.microsoft.com/office/drawing/2014/main" id="{C11FE5E3-F75D-F44D-FCE9-10D7DCDC325C}"/>
              </a:ext>
            </a:extLst>
          </p:cNvPr>
          <p:cNvSpPr txBox="1"/>
          <p:nvPr/>
        </p:nvSpPr>
        <p:spPr>
          <a:xfrm>
            <a:off x="3414712" y="386915"/>
            <a:ext cx="5362575" cy="707886"/>
          </a:xfrm>
          <a:prstGeom prst="rect">
            <a:avLst/>
          </a:prstGeom>
          <a:noFill/>
        </p:spPr>
        <p:txBody>
          <a:bodyPr wrap="square" rtlCol="0">
            <a:spAutoFit/>
          </a:bodyPr>
          <a:lstStyle/>
          <a:p>
            <a:pPr algn="ctr"/>
            <a:r>
              <a:rPr lang="en-IN" sz="4000">
                <a:solidFill>
                  <a:schemeClr val="bg1"/>
                </a:solidFill>
                <a:latin typeface="Impact" panose="020B0806030902050204" pitchFamily="34" charset="0"/>
              </a:rPr>
              <a:t>MOTION GENERATION </a:t>
            </a:r>
            <a:endParaRPr lang="en-IN" sz="4000" dirty="0">
              <a:solidFill>
                <a:schemeClr val="bg1"/>
              </a:solidFill>
              <a:latin typeface="Impact" panose="020B0806030902050204" pitchFamily="34" charset="0"/>
            </a:endParaRPr>
          </a:p>
        </p:txBody>
      </p:sp>
    </p:spTree>
    <p:extLst>
      <p:ext uri="{BB962C8B-B14F-4D97-AF65-F5344CB8AC3E}">
        <p14:creationId xmlns:p14="http://schemas.microsoft.com/office/powerpoint/2010/main" val="1297183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2FB1B0-B7F8-1E19-A449-09A1C042E2F0}"/>
              </a:ext>
            </a:extLst>
          </p:cNvPr>
          <p:cNvSpPr/>
          <p:nvPr/>
        </p:nvSpPr>
        <p:spPr>
          <a:xfrm>
            <a:off x="-141514" y="-141514"/>
            <a:ext cx="12333514" cy="6999514"/>
          </a:xfrm>
          <a:prstGeom prst="rect">
            <a:avLst/>
          </a:prstGeom>
          <a:solidFill>
            <a:srgbClr val="0101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t>
            </a:r>
          </a:p>
        </p:txBody>
      </p:sp>
      <p:sp>
        <p:nvSpPr>
          <p:cNvPr id="3" name="TextBox 2">
            <a:extLst>
              <a:ext uri="{FF2B5EF4-FFF2-40B4-BE49-F238E27FC236}">
                <a16:creationId xmlns:a16="http://schemas.microsoft.com/office/drawing/2014/main" id="{504D8745-6CFA-820B-92BA-023EAD1C27AE}"/>
              </a:ext>
            </a:extLst>
          </p:cNvPr>
          <p:cNvSpPr txBox="1"/>
          <p:nvPr/>
        </p:nvSpPr>
        <p:spPr>
          <a:xfrm>
            <a:off x="2616994" y="123825"/>
            <a:ext cx="6958012" cy="707886"/>
          </a:xfrm>
          <a:prstGeom prst="rect">
            <a:avLst/>
          </a:prstGeom>
          <a:noFill/>
        </p:spPr>
        <p:txBody>
          <a:bodyPr wrap="square" rtlCol="0">
            <a:spAutoFit/>
          </a:bodyPr>
          <a:lstStyle/>
          <a:p>
            <a:pPr algn="ctr"/>
            <a:r>
              <a:rPr lang="en-IN" sz="4000" dirty="0">
                <a:solidFill>
                  <a:schemeClr val="bg1"/>
                </a:solidFill>
                <a:latin typeface="Impact" panose="020B0806030902050204" pitchFamily="34" charset="0"/>
              </a:rPr>
              <a:t>LOCAL AFFINE TRANSFORMATION </a:t>
            </a:r>
          </a:p>
        </p:txBody>
      </p:sp>
      <p:sp>
        <p:nvSpPr>
          <p:cNvPr id="4" name="TextBox 3">
            <a:extLst>
              <a:ext uri="{FF2B5EF4-FFF2-40B4-BE49-F238E27FC236}">
                <a16:creationId xmlns:a16="http://schemas.microsoft.com/office/drawing/2014/main" id="{B9FCEC7C-7A5F-9B16-9814-AB4D51E2DE2A}"/>
              </a:ext>
            </a:extLst>
          </p:cNvPr>
          <p:cNvSpPr txBox="1"/>
          <p:nvPr/>
        </p:nvSpPr>
        <p:spPr>
          <a:xfrm>
            <a:off x="219074" y="973225"/>
            <a:ext cx="11610975" cy="1169551"/>
          </a:xfrm>
          <a:prstGeom prst="rect">
            <a:avLst/>
          </a:prstGeom>
          <a:noFill/>
        </p:spPr>
        <p:txBody>
          <a:bodyPr wrap="square" rtlCol="0">
            <a:spAutoFit/>
          </a:bodyPr>
          <a:lstStyle/>
          <a:p>
            <a:r>
              <a:rPr lang="en-US" sz="2200" b="0" i="0">
                <a:solidFill>
                  <a:schemeClr val="bg1"/>
                </a:solidFill>
                <a:effectLst/>
                <a:latin typeface="Arial" panose="020B0604020202020204" pitchFamily="34" charset="0"/>
              </a:rPr>
              <a:t>The motion estimation module estimates the backward optical flow T</a:t>
            </a:r>
            <a:r>
              <a:rPr lang="en-US" sz="2200" b="0" i="0" baseline="-25000">
                <a:solidFill>
                  <a:schemeClr val="bg1"/>
                </a:solidFill>
                <a:effectLst/>
                <a:latin typeface="Arial" panose="020B0604020202020204" pitchFamily="34" charset="0"/>
              </a:rPr>
              <a:t>S←D </a:t>
            </a:r>
            <a:r>
              <a:rPr lang="en-US" sz="2200" b="0" i="0">
                <a:solidFill>
                  <a:schemeClr val="bg1"/>
                </a:solidFill>
                <a:effectLst/>
                <a:latin typeface="Arial" panose="020B0604020202020204" pitchFamily="34" charset="0"/>
              </a:rPr>
              <a:t>from a driving frame D to the source frame S. </a:t>
            </a:r>
            <a:r>
              <a:rPr lang="en-US" sz="2400">
                <a:solidFill>
                  <a:schemeClr val="bg1"/>
                </a:solidFill>
                <a:latin typeface="Arial" panose="020B0604020202020204" pitchFamily="34" charset="0"/>
              </a:rPr>
              <a:t>We </a:t>
            </a:r>
            <a:r>
              <a:rPr lang="en-US" sz="2400" b="0" i="0">
                <a:solidFill>
                  <a:schemeClr val="bg1"/>
                </a:solidFill>
                <a:effectLst/>
                <a:latin typeface="Arial" panose="020B0604020202020204" pitchFamily="34" charset="0"/>
              </a:rPr>
              <a:t>approximate T</a:t>
            </a:r>
            <a:r>
              <a:rPr lang="en-US" sz="2400" b="0" i="0" baseline="-25000">
                <a:solidFill>
                  <a:schemeClr val="bg1"/>
                </a:solidFill>
                <a:effectLst/>
                <a:latin typeface="Arial" panose="020B0604020202020204" pitchFamily="34" charset="0"/>
              </a:rPr>
              <a:t>S←D </a:t>
            </a:r>
            <a:r>
              <a:rPr lang="en-US" sz="2400" b="0" i="0">
                <a:solidFill>
                  <a:schemeClr val="bg1"/>
                </a:solidFill>
                <a:effectLst/>
                <a:latin typeface="Arial" panose="020B0604020202020204" pitchFamily="34" charset="0"/>
              </a:rPr>
              <a:t>by its first order Taylor expansion in a neighborhood of the keypoint locations. </a:t>
            </a:r>
            <a:endParaRPr lang="en-IN" sz="2200" dirty="0">
              <a:solidFill>
                <a:schemeClr val="bg1"/>
              </a:solidFill>
            </a:endParaRPr>
          </a:p>
        </p:txBody>
      </p:sp>
      <p:sp>
        <p:nvSpPr>
          <p:cNvPr id="5" name="TextBox 4">
            <a:extLst>
              <a:ext uri="{FF2B5EF4-FFF2-40B4-BE49-F238E27FC236}">
                <a16:creationId xmlns:a16="http://schemas.microsoft.com/office/drawing/2014/main" id="{2F2E15C1-F950-750D-DFA1-7A18B28CE1E7}"/>
              </a:ext>
            </a:extLst>
          </p:cNvPr>
          <p:cNvSpPr txBox="1"/>
          <p:nvPr/>
        </p:nvSpPr>
        <p:spPr>
          <a:xfrm>
            <a:off x="219074" y="2476500"/>
            <a:ext cx="11525249" cy="2923877"/>
          </a:xfrm>
          <a:prstGeom prst="rect">
            <a:avLst/>
          </a:prstGeom>
          <a:noFill/>
        </p:spPr>
        <p:txBody>
          <a:bodyPr wrap="square" rtlCol="0">
            <a:spAutoFit/>
          </a:bodyPr>
          <a:lstStyle/>
          <a:p>
            <a:pPr marL="342900" indent="-342900" algn="l">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We assume an abstract reference frame R. Then for estimating</a:t>
            </a:r>
            <a:r>
              <a:rPr lang="en-US" sz="2000" b="0" i="0" dirty="0">
                <a:solidFill>
                  <a:schemeClr val="bg1"/>
                </a:solidFill>
                <a:effectLst/>
                <a:latin typeface="Arial" panose="020B0604020202020204" pitchFamily="34" charset="0"/>
              </a:rPr>
              <a:t> T</a:t>
            </a:r>
            <a:r>
              <a:rPr lang="en-US" sz="2000" b="0" i="0" baseline="-25000" dirty="0">
                <a:solidFill>
                  <a:schemeClr val="bg1"/>
                </a:solidFill>
                <a:effectLst/>
                <a:latin typeface="Arial" panose="020B0604020202020204" pitchFamily="34" charset="0"/>
              </a:rPr>
              <a:t>S←D</a:t>
            </a:r>
            <a:r>
              <a:rPr lang="en-IN" sz="2200" dirty="0">
                <a:solidFill>
                  <a:schemeClr val="bg1"/>
                </a:solidFill>
                <a:latin typeface="Arial" panose="020B0604020202020204" pitchFamily="34" charset="0"/>
                <a:cs typeface="Arial" panose="020B0604020202020204" pitchFamily="34" charset="0"/>
              </a:rPr>
              <a:t> </a:t>
            </a:r>
            <a:r>
              <a:rPr lang="en-US" sz="2000" dirty="0">
                <a:solidFill>
                  <a:schemeClr val="bg1"/>
                </a:solidFill>
                <a:latin typeface="Arial" panose="020B0604020202020204" pitchFamily="34" charset="0"/>
                <a:cs typeface="Arial" panose="020B0604020202020204" pitchFamily="34" charset="0"/>
              </a:rPr>
              <a:t>we first estimate </a:t>
            </a:r>
            <a:r>
              <a:rPr lang="en-US" sz="2000" b="0" i="0" dirty="0">
                <a:solidFill>
                  <a:schemeClr val="bg1"/>
                </a:solidFill>
                <a:effectLst/>
                <a:latin typeface="Arial" panose="020B0604020202020204" pitchFamily="34" charset="0"/>
              </a:rPr>
              <a:t>T</a:t>
            </a:r>
            <a:r>
              <a:rPr lang="en-US" sz="2000" b="0" i="0" baseline="-25000" dirty="0">
                <a:solidFill>
                  <a:schemeClr val="bg1"/>
                </a:solidFill>
                <a:effectLst/>
                <a:latin typeface="Arial" panose="020B0604020202020204" pitchFamily="34" charset="0"/>
              </a:rPr>
              <a:t>R←D </a:t>
            </a:r>
            <a:r>
              <a:rPr lang="en-US" sz="2000" b="0" i="0" dirty="0">
                <a:solidFill>
                  <a:schemeClr val="bg1"/>
                </a:solidFill>
                <a:effectLst/>
                <a:latin typeface="Arial" panose="020B0604020202020204" pitchFamily="34" charset="0"/>
              </a:rPr>
              <a:t> and then we estimate T</a:t>
            </a:r>
            <a:r>
              <a:rPr lang="en-US" sz="2000" b="0" i="0" baseline="-25000" dirty="0">
                <a:solidFill>
                  <a:schemeClr val="bg1"/>
                </a:solidFill>
                <a:effectLst/>
                <a:latin typeface="Arial" panose="020B0604020202020204" pitchFamily="34" charset="0"/>
              </a:rPr>
              <a:t>S←R</a:t>
            </a:r>
            <a:r>
              <a:rPr lang="en-US" sz="2000" baseline="-25000" dirty="0">
                <a:solidFill>
                  <a:schemeClr val="bg1"/>
                </a:solidFill>
                <a:latin typeface="Arial" panose="020B0604020202020204" pitchFamily="34" charset="0"/>
              </a:rPr>
              <a:t> </a:t>
            </a:r>
            <a:r>
              <a:rPr lang="en-US" sz="2000" b="0" i="0" dirty="0">
                <a:solidFill>
                  <a:schemeClr val="bg1"/>
                </a:solidFill>
                <a:effectLst/>
                <a:latin typeface="Arial" panose="020B0604020202020204" pitchFamily="34" charset="0"/>
              </a:rPr>
              <a:t> . </a:t>
            </a:r>
            <a:endParaRPr lang="en-US" sz="2000" dirty="0">
              <a:solidFill>
                <a:schemeClr val="bg1"/>
              </a:solidFill>
              <a:latin typeface="Arial" panose="020B0604020202020204" pitchFamily="34" charset="0"/>
            </a:endParaRPr>
          </a:p>
          <a:p>
            <a:pPr marL="342900" indent="-342900" algn="l">
              <a:buFont typeface="Arial" panose="020B0604020202020204" pitchFamily="34" charset="0"/>
              <a:buChar char="•"/>
            </a:pPr>
            <a:r>
              <a:rPr lang="en-US" sz="2400" dirty="0">
                <a:solidFill>
                  <a:schemeClr val="bg1"/>
                </a:solidFill>
                <a:latin typeface="ProximaVara-Roman"/>
              </a:rPr>
              <a:t>Now g</a:t>
            </a:r>
            <a:r>
              <a:rPr lang="en-US" sz="2400" b="0" i="0" dirty="0">
                <a:solidFill>
                  <a:schemeClr val="bg1"/>
                </a:solidFill>
                <a:effectLst/>
                <a:latin typeface="ProximaVara-Roman"/>
              </a:rPr>
              <a:t>iven a frame </a:t>
            </a:r>
            <a:r>
              <a:rPr lang="en-US" sz="2400" b="1" i="0" dirty="0">
                <a:solidFill>
                  <a:schemeClr val="bg1"/>
                </a:solidFill>
                <a:effectLst/>
                <a:latin typeface="KaTeX_Main"/>
              </a:rPr>
              <a:t>X</a:t>
            </a:r>
            <a:r>
              <a:rPr lang="en-US" sz="2400" b="0" i="0" dirty="0">
                <a:solidFill>
                  <a:schemeClr val="bg1"/>
                </a:solidFill>
                <a:effectLst/>
                <a:latin typeface="ProximaVara-Roman"/>
              </a:rPr>
              <a:t>, we estimate each transformation by considering its first order Taylor expansions in </a:t>
            </a:r>
            <a:r>
              <a:rPr lang="en-US" sz="2400" b="0" i="1" dirty="0">
                <a:solidFill>
                  <a:schemeClr val="bg1"/>
                </a:solidFill>
                <a:effectLst/>
                <a:latin typeface="KaTeX_Math"/>
              </a:rPr>
              <a:t>K</a:t>
            </a:r>
            <a:r>
              <a:rPr lang="en-US" sz="2400" b="0" i="0" dirty="0">
                <a:solidFill>
                  <a:schemeClr val="bg1"/>
                </a:solidFill>
                <a:effectLst/>
                <a:latin typeface="ProximaVara-Roman"/>
              </a:rPr>
              <a:t> </a:t>
            </a:r>
            <a:r>
              <a:rPr lang="en-US" sz="2400" b="0" i="0" dirty="0" err="1">
                <a:solidFill>
                  <a:schemeClr val="bg1"/>
                </a:solidFill>
                <a:effectLst/>
                <a:latin typeface="ProximaVara-Roman"/>
              </a:rPr>
              <a:t>keypoints</a:t>
            </a:r>
            <a:r>
              <a:rPr lang="en-US" sz="2400" dirty="0">
                <a:solidFill>
                  <a:schemeClr val="bg1"/>
                </a:solidFill>
                <a:latin typeface="ProximaVara-Roman"/>
              </a:rPr>
              <a:t> </a:t>
            </a:r>
            <a:r>
              <a:rPr lang="en-US" sz="2400" b="0" i="1" dirty="0">
                <a:solidFill>
                  <a:schemeClr val="bg1"/>
                </a:solidFill>
                <a:effectLst/>
                <a:latin typeface="KaTeX_Math"/>
              </a:rPr>
              <a:t>p</a:t>
            </a:r>
            <a:r>
              <a:rPr lang="en-US" sz="2400" b="0" i="0" dirty="0">
                <a:solidFill>
                  <a:schemeClr val="bg1"/>
                </a:solidFill>
                <a:effectLst/>
                <a:latin typeface="KaTeX_Main"/>
              </a:rPr>
              <a:t>1​,…</a:t>
            </a:r>
            <a:r>
              <a:rPr lang="en-US" sz="2400" b="0" i="1" dirty="0" err="1">
                <a:solidFill>
                  <a:schemeClr val="bg1"/>
                </a:solidFill>
                <a:effectLst/>
                <a:latin typeface="KaTeX_Math"/>
              </a:rPr>
              <a:t>pK</a:t>
            </a:r>
            <a:r>
              <a:rPr lang="en-US" sz="2400" b="0" i="0" dirty="0">
                <a:solidFill>
                  <a:schemeClr val="bg1"/>
                </a:solidFill>
                <a:effectLst/>
                <a:latin typeface="KaTeX_Main"/>
              </a:rPr>
              <a:t>​</a:t>
            </a:r>
            <a:r>
              <a:rPr lang="en-US" sz="2400" b="0" i="0" dirty="0">
                <a:solidFill>
                  <a:schemeClr val="bg1"/>
                </a:solidFill>
                <a:effectLst/>
                <a:latin typeface="ProximaVara-Roman"/>
              </a:rPr>
              <a:t>.</a:t>
            </a:r>
          </a:p>
          <a:p>
            <a:pPr marL="342900" indent="-342900" algn="l">
              <a:buFont typeface="Arial" panose="020B0604020202020204" pitchFamily="34" charset="0"/>
              <a:buChar char="•"/>
            </a:pPr>
            <a:r>
              <a:rPr lang="en-US" sz="2400" b="0" i="1" dirty="0">
                <a:solidFill>
                  <a:schemeClr val="bg1"/>
                </a:solidFill>
                <a:effectLst/>
                <a:latin typeface="KaTeX_Math"/>
              </a:rPr>
              <a:t>p</a:t>
            </a:r>
            <a:r>
              <a:rPr lang="en-US" sz="2400" b="0" i="0" dirty="0">
                <a:solidFill>
                  <a:schemeClr val="bg1"/>
                </a:solidFill>
                <a:effectLst/>
                <a:latin typeface="KaTeX_Main"/>
              </a:rPr>
              <a:t>1​,…</a:t>
            </a:r>
            <a:r>
              <a:rPr lang="en-US" sz="2400" b="0" i="1" dirty="0" err="1">
                <a:solidFill>
                  <a:schemeClr val="bg1"/>
                </a:solidFill>
                <a:effectLst/>
                <a:latin typeface="KaTeX_Math"/>
              </a:rPr>
              <a:t>pK</a:t>
            </a:r>
            <a:r>
              <a:rPr lang="en-US" sz="2400" b="0" i="0" dirty="0">
                <a:solidFill>
                  <a:schemeClr val="bg1"/>
                </a:solidFill>
                <a:effectLst/>
                <a:latin typeface="KaTeX_Main"/>
              </a:rPr>
              <a:t>​</a:t>
            </a:r>
            <a:r>
              <a:rPr lang="en-US" sz="2400" b="0" i="0" dirty="0">
                <a:solidFill>
                  <a:schemeClr val="bg1"/>
                </a:solidFill>
                <a:effectLst/>
                <a:latin typeface="ProximaVara-Roman"/>
              </a:rPr>
              <a:t> denote the coordinates of the </a:t>
            </a:r>
            <a:r>
              <a:rPr lang="en-US" sz="2400" b="0" i="0" dirty="0" err="1">
                <a:solidFill>
                  <a:schemeClr val="bg1"/>
                </a:solidFill>
                <a:effectLst/>
                <a:latin typeface="ProximaVara-Roman"/>
              </a:rPr>
              <a:t>keypoints</a:t>
            </a:r>
            <a:r>
              <a:rPr lang="en-US" sz="2400" b="0" i="0" dirty="0">
                <a:solidFill>
                  <a:schemeClr val="bg1"/>
                </a:solidFill>
                <a:effectLst/>
                <a:latin typeface="ProximaVara-Roman"/>
              </a:rPr>
              <a:t> in the reference frame </a:t>
            </a:r>
            <a:r>
              <a:rPr lang="en-US" sz="2400" b="1" i="0" dirty="0">
                <a:solidFill>
                  <a:schemeClr val="bg1"/>
                </a:solidFill>
                <a:effectLst/>
                <a:latin typeface="KaTeX_Main"/>
              </a:rPr>
              <a:t>R</a:t>
            </a:r>
            <a:r>
              <a:rPr lang="en-US" sz="2400" b="0" i="0" dirty="0">
                <a:solidFill>
                  <a:schemeClr val="bg1"/>
                </a:solidFill>
                <a:effectLst/>
                <a:latin typeface="ProximaVara-Roman"/>
              </a:rPr>
              <a:t>.</a:t>
            </a:r>
          </a:p>
          <a:p>
            <a:pPr marL="342900" indent="-342900" algn="l">
              <a:buFont typeface="Arial" panose="020B0604020202020204" pitchFamily="34" charset="0"/>
              <a:buChar char="•"/>
            </a:pPr>
            <a:r>
              <a:rPr lang="en-US" sz="2400" b="0" i="0" dirty="0">
                <a:solidFill>
                  <a:schemeClr val="bg1"/>
                </a:solidFill>
                <a:effectLst/>
                <a:latin typeface="ProximaVara-Roman"/>
              </a:rPr>
              <a:t>The point locations in the reference pose space are denoted by </a:t>
            </a:r>
            <a:r>
              <a:rPr lang="en-US" sz="2400" dirty="0">
                <a:solidFill>
                  <a:schemeClr val="bg1"/>
                </a:solidFill>
                <a:latin typeface="KaTeX_Main"/>
              </a:rPr>
              <a:t>’</a:t>
            </a:r>
            <a:r>
              <a:rPr lang="en-US" sz="2400" b="0" i="1" dirty="0">
                <a:solidFill>
                  <a:schemeClr val="bg1"/>
                </a:solidFill>
                <a:effectLst/>
                <a:latin typeface="KaTeX_Math"/>
              </a:rPr>
              <a:t>p’</a:t>
            </a:r>
            <a:r>
              <a:rPr lang="en-US" sz="2400" b="0" i="0" dirty="0">
                <a:solidFill>
                  <a:schemeClr val="bg1"/>
                </a:solidFill>
                <a:effectLst/>
                <a:latin typeface="ProximaVara-Roman"/>
              </a:rPr>
              <a:t> while the point locations in the </a:t>
            </a:r>
            <a:r>
              <a:rPr lang="en-US" sz="2400" b="1" i="0" dirty="0">
                <a:solidFill>
                  <a:schemeClr val="bg1"/>
                </a:solidFill>
                <a:effectLst/>
                <a:latin typeface="KaTeX_Main"/>
              </a:rPr>
              <a:t>X</a:t>
            </a:r>
            <a:r>
              <a:rPr lang="en-US" sz="2400" b="0" i="0" dirty="0">
                <a:solidFill>
                  <a:schemeClr val="bg1"/>
                </a:solidFill>
                <a:effectLst/>
                <a:latin typeface="KaTeX_Main"/>
              </a:rPr>
              <a:t>,</a:t>
            </a:r>
            <a:r>
              <a:rPr lang="en-US" sz="2400" b="1" i="0" dirty="0">
                <a:solidFill>
                  <a:schemeClr val="bg1"/>
                </a:solidFill>
                <a:effectLst/>
                <a:latin typeface="KaTeX_Main"/>
              </a:rPr>
              <a:t>S</a:t>
            </a:r>
            <a:r>
              <a:rPr lang="en-US" sz="2400" b="0" i="0" dirty="0">
                <a:solidFill>
                  <a:schemeClr val="bg1"/>
                </a:solidFill>
                <a:effectLst/>
                <a:latin typeface="ProximaVara-Roman"/>
              </a:rPr>
              <a:t> or </a:t>
            </a:r>
            <a:r>
              <a:rPr lang="en-US" sz="2400" b="1" i="0" dirty="0">
                <a:solidFill>
                  <a:schemeClr val="bg1"/>
                </a:solidFill>
                <a:effectLst/>
                <a:latin typeface="KaTeX_Main"/>
              </a:rPr>
              <a:t>D</a:t>
            </a:r>
            <a:r>
              <a:rPr lang="en-US" sz="2400" b="0" i="0" dirty="0">
                <a:solidFill>
                  <a:schemeClr val="bg1"/>
                </a:solidFill>
                <a:effectLst/>
                <a:latin typeface="ProximaVara-Roman"/>
              </a:rPr>
              <a:t> pose spaces are denoted by ’</a:t>
            </a:r>
            <a:r>
              <a:rPr lang="en-US" sz="2400" b="0" i="1" dirty="0">
                <a:solidFill>
                  <a:schemeClr val="bg1"/>
                </a:solidFill>
                <a:effectLst/>
                <a:latin typeface="KaTeX_Math"/>
              </a:rPr>
              <a:t>z’</a:t>
            </a:r>
            <a:endParaRPr lang="en-US" sz="2400" b="0" i="0" dirty="0">
              <a:solidFill>
                <a:schemeClr val="bg1"/>
              </a:solidFill>
              <a:effectLst/>
              <a:latin typeface="ProximaVara-Roman"/>
            </a:endParaRPr>
          </a:p>
          <a:p>
            <a:endParaRPr lang="en-IN" sz="2200"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113CA45-76B3-DD95-88B3-4CAE77E8F7CE}"/>
              </a:ext>
            </a:extLst>
          </p:cNvPr>
          <p:cNvPicPr>
            <a:picLocks noChangeAspect="1"/>
          </p:cNvPicPr>
          <p:nvPr/>
        </p:nvPicPr>
        <p:blipFill>
          <a:blip r:embed="rId2"/>
          <a:stretch>
            <a:fillRect/>
          </a:stretch>
        </p:blipFill>
        <p:spPr>
          <a:xfrm>
            <a:off x="1903005" y="5124696"/>
            <a:ext cx="8243111" cy="869330"/>
          </a:xfrm>
          <a:prstGeom prst="rect">
            <a:avLst/>
          </a:prstGeom>
        </p:spPr>
      </p:pic>
      <p:sp>
        <p:nvSpPr>
          <p:cNvPr id="8" name="TextBox 7">
            <a:extLst>
              <a:ext uri="{FF2B5EF4-FFF2-40B4-BE49-F238E27FC236}">
                <a16:creationId xmlns:a16="http://schemas.microsoft.com/office/drawing/2014/main" id="{37ECECB1-B9C2-79B8-B0B7-141CA526248A}"/>
              </a:ext>
            </a:extLst>
          </p:cNvPr>
          <p:cNvSpPr txBox="1"/>
          <p:nvPr/>
        </p:nvSpPr>
        <p:spPr>
          <a:xfrm>
            <a:off x="566737" y="6193861"/>
            <a:ext cx="11058525" cy="369332"/>
          </a:xfrm>
          <a:prstGeom prst="rect">
            <a:avLst/>
          </a:prstGeom>
          <a:no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The equation can be used to estimate the local affine transformations for approximate motion description</a:t>
            </a:r>
            <a:r>
              <a:rPr lang="en-US" dirty="0"/>
              <a:t>.</a:t>
            </a:r>
            <a:endParaRPr lang="en-IN" dirty="0"/>
          </a:p>
        </p:txBody>
      </p:sp>
    </p:spTree>
    <p:extLst>
      <p:ext uri="{BB962C8B-B14F-4D97-AF65-F5344CB8AC3E}">
        <p14:creationId xmlns:p14="http://schemas.microsoft.com/office/powerpoint/2010/main" val="1103436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89F2C1-A041-53DD-D031-32AD0CE9DC80}"/>
              </a:ext>
            </a:extLst>
          </p:cNvPr>
          <p:cNvSpPr/>
          <p:nvPr/>
        </p:nvSpPr>
        <p:spPr>
          <a:xfrm>
            <a:off x="-141514" y="-70757"/>
            <a:ext cx="12333514" cy="6999514"/>
          </a:xfrm>
          <a:prstGeom prst="rect">
            <a:avLst/>
          </a:prstGeom>
          <a:solidFill>
            <a:srgbClr val="0101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F9E5A9C-090F-B82E-167C-EFD239921E18}"/>
              </a:ext>
            </a:extLst>
          </p:cNvPr>
          <p:cNvSpPr txBox="1"/>
          <p:nvPr/>
        </p:nvSpPr>
        <p:spPr>
          <a:xfrm>
            <a:off x="342900" y="561975"/>
            <a:ext cx="11334750" cy="1446550"/>
          </a:xfrm>
          <a:prstGeom prst="rect">
            <a:avLst/>
          </a:prstGeom>
          <a:noFill/>
        </p:spPr>
        <p:txBody>
          <a:bodyPr wrap="square" rtlCol="0">
            <a:spAutoFit/>
          </a:bodyPr>
          <a:lstStyle/>
          <a:p>
            <a:pPr marL="285750" indent="-285750" algn="l">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First we estimate t</a:t>
            </a:r>
            <a:r>
              <a:rPr lang="en-IN" sz="2200" b="0" i="0" dirty="0">
                <a:solidFill>
                  <a:schemeClr val="bg1"/>
                </a:solidFill>
                <a:effectLst/>
                <a:latin typeface="Arial" panose="020B0604020202020204" pitchFamily="34" charset="0"/>
                <a:cs typeface="Arial" panose="020B0604020202020204" pitchFamily="34" charset="0"/>
              </a:rPr>
              <a:t>he transformation T</a:t>
            </a:r>
            <a:r>
              <a:rPr lang="en-IN" sz="2200" b="1" i="0" baseline="-25000" dirty="0">
                <a:solidFill>
                  <a:schemeClr val="bg1"/>
                </a:solidFill>
                <a:effectLst/>
                <a:latin typeface="Arial" panose="020B0604020202020204" pitchFamily="34" charset="0"/>
                <a:cs typeface="Arial" panose="020B0604020202020204" pitchFamily="34" charset="0"/>
              </a:rPr>
              <a:t>R</a:t>
            </a:r>
            <a:r>
              <a:rPr lang="en-IN" sz="2200" b="0" i="0" baseline="-25000" dirty="0">
                <a:solidFill>
                  <a:schemeClr val="bg1"/>
                </a:solidFill>
                <a:effectLst/>
                <a:latin typeface="Arial" panose="020B0604020202020204" pitchFamily="34" charset="0"/>
                <a:cs typeface="Arial" panose="020B0604020202020204" pitchFamily="34" charset="0"/>
              </a:rPr>
              <a:t>←</a:t>
            </a:r>
            <a:r>
              <a:rPr lang="en-IN" sz="2200" b="1" i="0" baseline="-25000" dirty="0">
                <a:solidFill>
                  <a:schemeClr val="bg1"/>
                </a:solidFill>
                <a:effectLst/>
                <a:latin typeface="Arial" panose="020B0604020202020204" pitchFamily="34" charset="0"/>
                <a:cs typeface="Arial" panose="020B0604020202020204" pitchFamily="34" charset="0"/>
              </a:rPr>
              <a:t>D</a:t>
            </a:r>
            <a:r>
              <a:rPr lang="en-IN" sz="2200" b="0" i="0" dirty="0">
                <a:solidFill>
                  <a:schemeClr val="bg1"/>
                </a:solidFill>
                <a:effectLst/>
                <a:latin typeface="Arial" panose="020B0604020202020204" pitchFamily="34" charset="0"/>
                <a:cs typeface="Arial" panose="020B0604020202020204" pitchFamily="34" charset="0"/>
              </a:rPr>
              <a:t>​ near </a:t>
            </a:r>
            <a:r>
              <a:rPr lang="en-IN" sz="2200" b="0" i="1" dirty="0" err="1">
                <a:solidFill>
                  <a:schemeClr val="bg1"/>
                </a:solidFill>
                <a:effectLst/>
                <a:latin typeface="Arial" panose="020B0604020202020204" pitchFamily="34" charset="0"/>
                <a:cs typeface="Arial" panose="020B0604020202020204" pitchFamily="34" charset="0"/>
              </a:rPr>
              <a:t>z</a:t>
            </a:r>
            <a:r>
              <a:rPr lang="en-IN" sz="2200" b="0" i="1" baseline="-25000" dirty="0" err="1">
                <a:solidFill>
                  <a:schemeClr val="bg1"/>
                </a:solidFill>
                <a:effectLst/>
                <a:latin typeface="Arial" panose="020B0604020202020204" pitchFamily="34" charset="0"/>
                <a:cs typeface="Arial" panose="020B0604020202020204" pitchFamily="34" charset="0"/>
              </a:rPr>
              <a:t>k</a:t>
            </a:r>
            <a:r>
              <a:rPr lang="en-IN" sz="2200" b="0" i="0" dirty="0">
                <a:solidFill>
                  <a:schemeClr val="bg1"/>
                </a:solidFill>
                <a:effectLst/>
                <a:latin typeface="Arial" panose="020B0604020202020204" pitchFamily="34" charset="0"/>
                <a:cs typeface="Arial" panose="020B0604020202020204" pitchFamily="34" charset="0"/>
              </a:rPr>
              <a:t>​ in </a:t>
            </a:r>
            <a:r>
              <a:rPr lang="en-IN" sz="2200" b="1" i="0" dirty="0">
                <a:solidFill>
                  <a:schemeClr val="bg1"/>
                </a:solidFill>
                <a:effectLst/>
                <a:latin typeface="Arial" panose="020B0604020202020204" pitchFamily="34" charset="0"/>
                <a:cs typeface="Arial" panose="020B0604020202020204" pitchFamily="34" charset="0"/>
              </a:rPr>
              <a:t>D</a:t>
            </a:r>
            <a:r>
              <a:rPr lang="en-IN" sz="2200" b="0" i="0" dirty="0">
                <a:solidFill>
                  <a:schemeClr val="bg1"/>
                </a:solidFill>
                <a:effectLst/>
                <a:latin typeface="Arial" panose="020B0604020202020204" pitchFamily="34" charset="0"/>
                <a:cs typeface="Arial" panose="020B0604020202020204" pitchFamily="34" charset="0"/>
              </a:rPr>
              <a:t> , followed by the transformation T</a:t>
            </a:r>
            <a:r>
              <a:rPr lang="en-IN" sz="2200" b="1" i="0" baseline="-25000" dirty="0">
                <a:solidFill>
                  <a:schemeClr val="bg1"/>
                </a:solidFill>
                <a:effectLst/>
                <a:latin typeface="Arial" panose="020B0604020202020204" pitchFamily="34" charset="0"/>
                <a:cs typeface="Arial" panose="020B0604020202020204" pitchFamily="34" charset="0"/>
              </a:rPr>
              <a:t>S</a:t>
            </a:r>
            <a:r>
              <a:rPr lang="en-IN" sz="2200" b="0" i="0" baseline="-25000" dirty="0">
                <a:solidFill>
                  <a:schemeClr val="bg1"/>
                </a:solidFill>
                <a:effectLst/>
                <a:latin typeface="Arial" panose="020B0604020202020204" pitchFamily="34" charset="0"/>
                <a:cs typeface="Arial" panose="020B0604020202020204" pitchFamily="34" charset="0"/>
              </a:rPr>
              <a:t>​ ←</a:t>
            </a:r>
            <a:r>
              <a:rPr lang="en-IN" sz="2200" b="1" i="0" baseline="-25000" dirty="0">
                <a:solidFill>
                  <a:schemeClr val="bg1"/>
                </a:solidFill>
                <a:effectLst/>
                <a:latin typeface="Arial" panose="020B0604020202020204" pitchFamily="34" charset="0"/>
                <a:cs typeface="Arial" panose="020B0604020202020204" pitchFamily="34" charset="0"/>
              </a:rPr>
              <a:t>R</a:t>
            </a:r>
            <a:r>
              <a:rPr lang="en-IN" sz="2200" b="0" i="0" baseline="-25000" dirty="0">
                <a:solidFill>
                  <a:schemeClr val="bg1"/>
                </a:solidFill>
                <a:effectLst/>
                <a:latin typeface="Arial" panose="020B0604020202020204" pitchFamily="34" charset="0"/>
                <a:cs typeface="Arial" panose="020B0604020202020204" pitchFamily="34" charset="0"/>
              </a:rPr>
              <a:t> </a:t>
            </a:r>
            <a:r>
              <a:rPr lang="en-IN" sz="2200" b="0" i="0" dirty="0">
                <a:solidFill>
                  <a:schemeClr val="bg1"/>
                </a:solidFill>
                <a:effectLst/>
                <a:latin typeface="Arial" panose="020B0604020202020204" pitchFamily="34" charset="0"/>
                <a:cs typeface="Arial" panose="020B0604020202020204" pitchFamily="34" charset="0"/>
              </a:rPr>
              <a:t>near the corresponding </a:t>
            </a:r>
            <a:r>
              <a:rPr lang="en-IN" sz="2200" b="0" i="0" dirty="0" err="1">
                <a:solidFill>
                  <a:schemeClr val="bg1"/>
                </a:solidFill>
                <a:effectLst/>
                <a:latin typeface="Arial" panose="020B0604020202020204" pitchFamily="34" charset="0"/>
                <a:cs typeface="Arial" panose="020B0604020202020204" pitchFamily="34" charset="0"/>
              </a:rPr>
              <a:t>keypoint</a:t>
            </a:r>
            <a:r>
              <a:rPr lang="en-IN" sz="2200" b="0" i="0" dirty="0">
                <a:solidFill>
                  <a:schemeClr val="bg1"/>
                </a:solidFill>
                <a:effectLst/>
                <a:latin typeface="Arial" panose="020B0604020202020204" pitchFamily="34" charset="0"/>
                <a:cs typeface="Arial" panose="020B0604020202020204" pitchFamily="34" charset="0"/>
              </a:rPr>
              <a:t> location </a:t>
            </a:r>
            <a:r>
              <a:rPr lang="en-IN" sz="2200" b="0" i="1" dirty="0">
                <a:solidFill>
                  <a:schemeClr val="bg1"/>
                </a:solidFill>
                <a:effectLst/>
                <a:latin typeface="Arial" panose="020B0604020202020204" pitchFamily="34" charset="0"/>
                <a:cs typeface="Arial" panose="020B0604020202020204" pitchFamily="34" charset="0"/>
              </a:rPr>
              <a:t>p</a:t>
            </a:r>
            <a:r>
              <a:rPr lang="en-IN" sz="2200" b="0" i="1" baseline="-25000" dirty="0">
                <a:solidFill>
                  <a:schemeClr val="bg1"/>
                </a:solidFill>
                <a:effectLst/>
                <a:latin typeface="Arial" panose="020B0604020202020204" pitchFamily="34" charset="0"/>
                <a:cs typeface="Arial" panose="020B0604020202020204" pitchFamily="34" charset="0"/>
              </a:rPr>
              <a:t>k</a:t>
            </a:r>
            <a:r>
              <a:rPr lang="en-IN" sz="2200" b="0" i="0" dirty="0">
                <a:solidFill>
                  <a:schemeClr val="bg1"/>
                </a:solidFill>
                <a:effectLst/>
                <a:latin typeface="Arial" panose="020B0604020202020204" pitchFamily="34" charset="0"/>
                <a:cs typeface="Arial" panose="020B0604020202020204" pitchFamily="34" charset="0"/>
              </a:rPr>
              <a:t> in </a:t>
            </a:r>
            <a:r>
              <a:rPr lang="en-IN" sz="2200" b="1" i="0" dirty="0">
                <a:solidFill>
                  <a:schemeClr val="bg1"/>
                </a:solidFill>
                <a:effectLst/>
                <a:latin typeface="Arial" panose="020B0604020202020204" pitchFamily="34" charset="0"/>
                <a:cs typeface="Arial" panose="020B0604020202020204" pitchFamily="34" charset="0"/>
              </a:rPr>
              <a:t>R</a:t>
            </a:r>
            <a:r>
              <a:rPr lang="en-IN" sz="2200" b="0" i="0" dirty="0">
                <a:solidFill>
                  <a:schemeClr val="bg1"/>
                </a:solidFill>
                <a:effectLst/>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IN" sz="2200" b="0" i="0" dirty="0">
                <a:solidFill>
                  <a:schemeClr val="bg1"/>
                </a:solidFill>
                <a:effectLst/>
                <a:latin typeface="Arial" panose="020B0604020202020204" pitchFamily="34" charset="0"/>
                <a:cs typeface="Arial" panose="020B0604020202020204" pitchFamily="34" charset="0"/>
              </a:rPr>
              <a:t>Finally, the transformation T</a:t>
            </a:r>
            <a:r>
              <a:rPr lang="en-IN" sz="2200" b="1" i="0" baseline="-25000" dirty="0">
                <a:solidFill>
                  <a:schemeClr val="bg1"/>
                </a:solidFill>
                <a:effectLst/>
                <a:latin typeface="Arial" panose="020B0604020202020204" pitchFamily="34" charset="0"/>
                <a:cs typeface="Arial" panose="020B0604020202020204" pitchFamily="34" charset="0"/>
              </a:rPr>
              <a:t>S</a:t>
            </a:r>
            <a:r>
              <a:rPr lang="en-IN" sz="2200" b="0" i="0" baseline="-25000" dirty="0">
                <a:solidFill>
                  <a:schemeClr val="bg1"/>
                </a:solidFill>
                <a:effectLst/>
                <a:latin typeface="Arial" panose="020B0604020202020204" pitchFamily="34" charset="0"/>
                <a:cs typeface="Arial" panose="020B0604020202020204" pitchFamily="34" charset="0"/>
              </a:rPr>
              <a:t>​ ←</a:t>
            </a:r>
            <a:r>
              <a:rPr lang="en-IN" sz="2200" b="1" i="0" baseline="-25000" dirty="0">
                <a:solidFill>
                  <a:schemeClr val="bg1"/>
                </a:solidFill>
                <a:effectLst/>
                <a:latin typeface="Arial" panose="020B0604020202020204" pitchFamily="34" charset="0"/>
                <a:cs typeface="Arial" panose="020B0604020202020204" pitchFamily="34" charset="0"/>
              </a:rPr>
              <a:t>D</a:t>
            </a:r>
            <a:r>
              <a:rPr lang="en-IN" sz="2200" b="0" i="0" dirty="0">
                <a:solidFill>
                  <a:schemeClr val="bg1"/>
                </a:solidFill>
                <a:effectLst/>
                <a:latin typeface="Arial" panose="020B0604020202020204" pitchFamily="34" charset="0"/>
                <a:cs typeface="Arial" panose="020B0604020202020204" pitchFamily="34" charset="0"/>
              </a:rPr>
              <a:t> is obtained by combining the two transformations using the equation: T</a:t>
            </a:r>
            <a:r>
              <a:rPr lang="en-IN" sz="2200" b="1" i="0" baseline="-25000" dirty="0">
                <a:solidFill>
                  <a:schemeClr val="bg1"/>
                </a:solidFill>
                <a:effectLst/>
                <a:latin typeface="Arial" panose="020B0604020202020204" pitchFamily="34" charset="0"/>
                <a:cs typeface="Arial" panose="020B0604020202020204" pitchFamily="34" charset="0"/>
              </a:rPr>
              <a:t>S</a:t>
            </a:r>
            <a:r>
              <a:rPr lang="en-IN" sz="2200" b="0" i="0" baseline="-25000" dirty="0">
                <a:solidFill>
                  <a:schemeClr val="bg1"/>
                </a:solidFill>
                <a:effectLst/>
                <a:latin typeface="Arial" panose="020B0604020202020204" pitchFamily="34" charset="0"/>
                <a:cs typeface="Arial" panose="020B0604020202020204" pitchFamily="34" charset="0"/>
              </a:rPr>
              <a:t>​ ←</a:t>
            </a:r>
            <a:r>
              <a:rPr lang="en-IN" sz="2200" b="1" i="0" baseline="-25000" dirty="0">
                <a:solidFill>
                  <a:schemeClr val="bg1"/>
                </a:solidFill>
                <a:effectLst/>
                <a:latin typeface="Arial" panose="020B0604020202020204" pitchFamily="34" charset="0"/>
                <a:cs typeface="Arial" panose="020B0604020202020204" pitchFamily="34" charset="0"/>
              </a:rPr>
              <a:t>D</a:t>
            </a:r>
            <a:r>
              <a:rPr lang="en-IN" sz="2200" b="0" i="0" dirty="0">
                <a:solidFill>
                  <a:schemeClr val="bg1"/>
                </a:solidFill>
                <a:effectLst/>
                <a:latin typeface="Arial" panose="020B0604020202020204" pitchFamily="34" charset="0"/>
                <a:cs typeface="Arial" panose="020B0604020202020204" pitchFamily="34" charset="0"/>
              </a:rPr>
              <a:t> = T</a:t>
            </a:r>
            <a:r>
              <a:rPr lang="en-IN" sz="2200" b="1" i="0" baseline="-25000" dirty="0">
                <a:solidFill>
                  <a:schemeClr val="bg1"/>
                </a:solidFill>
                <a:effectLst/>
                <a:latin typeface="Arial" panose="020B0604020202020204" pitchFamily="34" charset="0"/>
                <a:cs typeface="Arial" panose="020B0604020202020204" pitchFamily="34" charset="0"/>
              </a:rPr>
              <a:t>S</a:t>
            </a:r>
            <a:r>
              <a:rPr lang="en-IN" sz="2200" b="0" i="0" baseline="-25000" dirty="0">
                <a:solidFill>
                  <a:schemeClr val="bg1"/>
                </a:solidFill>
                <a:effectLst/>
                <a:latin typeface="Arial" panose="020B0604020202020204" pitchFamily="34" charset="0"/>
                <a:cs typeface="Arial" panose="020B0604020202020204" pitchFamily="34" charset="0"/>
              </a:rPr>
              <a:t>​ ←</a:t>
            </a:r>
            <a:r>
              <a:rPr lang="en-IN" sz="2200" b="1" i="0" baseline="-25000" dirty="0">
                <a:solidFill>
                  <a:schemeClr val="bg1"/>
                </a:solidFill>
                <a:effectLst/>
                <a:latin typeface="Arial" panose="020B0604020202020204" pitchFamily="34" charset="0"/>
                <a:cs typeface="Arial" panose="020B0604020202020204" pitchFamily="34" charset="0"/>
              </a:rPr>
              <a:t>R</a:t>
            </a:r>
            <a:r>
              <a:rPr lang="en-IN" sz="2200" b="0" i="0" baseline="-25000" dirty="0">
                <a:solidFill>
                  <a:schemeClr val="bg1"/>
                </a:solidFill>
                <a:effectLst/>
                <a:latin typeface="Arial" panose="020B0604020202020204" pitchFamily="34" charset="0"/>
                <a:cs typeface="Arial" panose="020B0604020202020204" pitchFamily="34" charset="0"/>
              </a:rPr>
              <a:t>  </a:t>
            </a:r>
            <a:r>
              <a:rPr lang="en-IN" sz="2200" b="0" i="0" dirty="0">
                <a:solidFill>
                  <a:schemeClr val="bg1"/>
                </a:solidFill>
                <a:effectLst/>
                <a:latin typeface="Arial" panose="020B0604020202020204" pitchFamily="34" charset="0"/>
                <a:cs typeface="Arial" panose="020B0604020202020204" pitchFamily="34" charset="0"/>
              </a:rPr>
              <a:t>∘  T</a:t>
            </a:r>
            <a:r>
              <a:rPr lang="en-IN" sz="2200" b="1" i="0" baseline="-25000" dirty="0">
                <a:solidFill>
                  <a:schemeClr val="bg1"/>
                </a:solidFill>
                <a:effectLst/>
                <a:latin typeface="Arial" panose="020B0604020202020204" pitchFamily="34" charset="0"/>
                <a:cs typeface="Arial" panose="020B0604020202020204" pitchFamily="34" charset="0"/>
              </a:rPr>
              <a:t>R</a:t>
            </a:r>
            <a:r>
              <a:rPr lang="en-IN" sz="2200" b="0" i="0" baseline="-25000" dirty="0">
                <a:solidFill>
                  <a:schemeClr val="bg1"/>
                </a:solidFill>
                <a:effectLst/>
                <a:latin typeface="Arial" panose="020B0604020202020204" pitchFamily="34" charset="0"/>
                <a:cs typeface="Arial" panose="020B0604020202020204" pitchFamily="34" charset="0"/>
              </a:rPr>
              <a:t>←</a:t>
            </a:r>
            <a:r>
              <a:rPr lang="en-IN" sz="2200" b="1" i="0" baseline="-25000" dirty="0">
                <a:solidFill>
                  <a:schemeClr val="bg1"/>
                </a:solidFill>
                <a:effectLst/>
                <a:latin typeface="Arial" panose="020B0604020202020204" pitchFamily="34" charset="0"/>
                <a:cs typeface="Arial" panose="020B0604020202020204" pitchFamily="34" charset="0"/>
              </a:rPr>
              <a:t>D </a:t>
            </a:r>
            <a:r>
              <a:rPr lang="en-IN" sz="2200" b="1" baseline="-25000" dirty="0">
                <a:solidFill>
                  <a:schemeClr val="bg1"/>
                </a:solidFill>
                <a:latin typeface="Arial" panose="020B0604020202020204" pitchFamily="34" charset="0"/>
                <a:cs typeface="Arial" panose="020B0604020202020204" pitchFamily="34" charset="0"/>
              </a:rPr>
              <a:t> . </a:t>
            </a:r>
            <a:r>
              <a:rPr lang="en-IN" sz="2200" dirty="0">
                <a:solidFill>
                  <a:schemeClr val="bg1"/>
                </a:solidFill>
                <a:latin typeface="Arial" panose="020B0604020202020204" pitchFamily="34" charset="0"/>
                <a:cs typeface="Arial" panose="020B0604020202020204" pitchFamily="34" charset="0"/>
              </a:rPr>
              <a:t>Which can be rewritten as : </a:t>
            </a:r>
            <a:r>
              <a:rPr lang="en-IN" sz="2200" b="1" dirty="0">
                <a:solidFill>
                  <a:schemeClr val="bg1"/>
                </a:solidFill>
                <a:latin typeface="Arial" panose="020B0604020202020204" pitchFamily="34" charset="0"/>
                <a:cs typeface="Arial" panose="020B0604020202020204" pitchFamily="34" charset="0"/>
              </a:rPr>
              <a:t> </a:t>
            </a:r>
            <a:r>
              <a:rPr lang="en-IN" sz="2200" b="0" i="0" dirty="0">
                <a:solidFill>
                  <a:schemeClr val="bg1"/>
                </a:solidFill>
                <a:effectLst/>
                <a:latin typeface="Arial" panose="020B0604020202020204" pitchFamily="34" charset="0"/>
                <a:cs typeface="Arial" panose="020B0604020202020204" pitchFamily="34" charset="0"/>
              </a:rPr>
              <a:t>T</a:t>
            </a:r>
            <a:r>
              <a:rPr lang="en-IN" sz="2200" b="1" i="0" baseline="-25000" dirty="0">
                <a:solidFill>
                  <a:schemeClr val="bg1"/>
                </a:solidFill>
                <a:effectLst/>
                <a:latin typeface="Arial" panose="020B0604020202020204" pitchFamily="34" charset="0"/>
                <a:cs typeface="Arial" panose="020B0604020202020204" pitchFamily="34" charset="0"/>
              </a:rPr>
              <a:t>S</a:t>
            </a:r>
            <a:r>
              <a:rPr lang="en-IN" sz="2200" b="0" i="0" baseline="-25000" dirty="0">
                <a:solidFill>
                  <a:schemeClr val="bg1"/>
                </a:solidFill>
                <a:effectLst/>
                <a:latin typeface="Arial" panose="020B0604020202020204" pitchFamily="34" charset="0"/>
                <a:cs typeface="Arial" panose="020B0604020202020204" pitchFamily="34" charset="0"/>
              </a:rPr>
              <a:t>​ ←</a:t>
            </a:r>
            <a:r>
              <a:rPr lang="en-IN" sz="2200" b="1" i="0" baseline="-25000" dirty="0">
                <a:solidFill>
                  <a:schemeClr val="bg1"/>
                </a:solidFill>
                <a:effectLst/>
                <a:latin typeface="Arial" panose="020B0604020202020204" pitchFamily="34" charset="0"/>
                <a:cs typeface="Arial" panose="020B0604020202020204" pitchFamily="34" charset="0"/>
              </a:rPr>
              <a:t>D</a:t>
            </a:r>
            <a:r>
              <a:rPr lang="en-IN" sz="2200" b="0" i="0" dirty="0">
                <a:solidFill>
                  <a:schemeClr val="bg1"/>
                </a:solidFill>
                <a:effectLst/>
                <a:latin typeface="Arial" panose="020B0604020202020204" pitchFamily="34" charset="0"/>
                <a:cs typeface="Arial" panose="020B0604020202020204" pitchFamily="34" charset="0"/>
              </a:rPr>
              <a:t> = T</a:t>
            </a:r>
            <a:r>
              <a:rPr lang="en-IN" sz="2200" b="1" i="0" baseline="-25000" dirty="0">
                <a:solidFill>
                  <a:schemeClr val="bg1"/>
                </a:solidFill>
                <a:effectLst/>
                <a:latin typeface="Arial" panose="020B0604020202020204" pitchFamily="34" charset="0"/>
                <a:cs typeface="Arial" panose="020B0604020202020204" pitchFamily="34" charset="0"/>
              </a:rPr>
              <a:t>S</a:t>
            </a:r>
            <a:r>
              <a:rPr lang="en-IN" sz="2200" b="0" i="0" baseline="-25000" dirty="0">
                <a:solidFill>
                  <a:schemeClr val="bg1"/>
                </a:solidFill>
                <a:effectLst/>
                <a:latin typeface="Arial" panose="020B0604020202020204" pitchFamily="34" charset="0"/>
                <a:cs typeface="Arial" panose="020B0604020202020204" pitchFamily="34" charset="0"/>
              </a:rPr>
              <a:t>​ ←</a:t>
            </a:r>
            <a:r>
              <a:rPr lang="en-IN" sz="2200" b="1" i="0" baseline="-25000" dirty="0">
                <a:solidFill>
                  <a:schemeClr val="bg1"/>
                </a:solidFill>
                <a:effectLst/>
                <a:latin typeface="Arial" panose="020B0604020202020204" pitchFamily="34" charset="0"/>
                <a:cs typeface="Arial" panose="020B0604020202020204" pitchFamily="34" charset="0"/>
              </a:rPr>
              <a:t>R</a:t>
            </a:r>
            <a:r>
              <a:rPr lang="en-IN" sz="2200" b="0" i="0" baseline="-25000" dirty="0">
                <a:solidFill>
                  <a:schemeClr val="bg1"/>
                </a:solidFill>
                <a:effectLst/>
                <a:latin typeface="Arial" panose="020B0604020202020204" pitchFamily="34" charset="0"/>
                <a:cs typeface="Arial" panose="020B0604020202020204" pitchFamily="34" charset="0"/>
              </a:rPr>
              <a:t>  </a:t>
            </a:r>
            <a:r>
              <a:rPr lang="en-IN" sz="2200" b="0" i="0" dirty="0">
                <a:solidFill>
                  <a:schemeClr val="bg1"/>
                </a:solidFill>
                <a:effectLst/>
                <a:latin typeface="Arial" panose="020B0604020202020204" pitchFamily="34" charset="0"/>
                <a:cs typeface="Arial" panose="020B0604020202020204" pitchFamily="34" charset="0"/>
              </a:rPr>
              <a:t>∘ T</a:t>
            </a:r>
            <a:r>
              <a:rPr lang="en-IN" sz="2200" b="0" i="0" baseline="30000" dirty="0">
                <a:solidFill>
                  <a:schemeClr val="bg1"/>
                </a:solidFill>
                <a:effectLst/>
                <a:latin typeface="Arial" panose="020B0604020202020204" pitchFamily="34" charset="0"/>
                <a:cs typeface="Arial" panose="020B0604020202020204" pitchFamily="34" charset="0"/>
              </a:rPr>
              <a:t>-1</a:t>
            </a:r>
            <a:r>
              <a:rPr lang="en-IN" sz="2200" b="1" i="0" baseline="-25000" dirty="0">
                <a:solidFill>
                  <a:schemeClr val="bg1"/>
                </a:solidFill>
                <a:effectLst/>
                <a:latin typeface="Arial" panose="020B0604020202020204" pitchFamily="34" charset="0"/>
                <a:cs typeface="Arial" panose="020B0604020202020204" pitchFamily="34" charset="0"/>
              </a:rPr>
              <a:t>D</a:t>
            </a:r>
            <a:r>
              <a:rPr lang="en-IN" sz="2200" b="0" i="0" baseline="-25000" dirty="0">
                <a:solidFill>
                  <a:schemeClr val="bg1"/>
                </a:solidFill>
                <a:effectLst/>
                <a:latin typeface="Arial" panose="020B0604020202020204" pitchFamily="34" charset="0"/>
                <a:cs typeface="Arial" panose="020B0604020202020204" pitchFamily="34" charset="0"/>
              </a:rPr>
              <a:t>←</a:t>
            </a:r>
            <a:r>
              <a:rPr lang="en-IN" sz="2200" b="1" baseline="-25000" dirty="0">
                <a:solidFill>
                  <a:schemeClr val="bg1"/>
                </a:solidFill>
                <a:latin typeface="Arial" panose="020B0604020202020204" pitchFamily="34" charset="0"/>
                <a:cs typeface="Arial" panose="020B0604020202020204" pitchFamily="34" charset="0"/>
              </a:rPr>
              <a:t>R </a:t>
            </a:r>
            <a:r>
              <a:rPr lang="en-IN" sz="2200" b="1" dirty="0">
                <a:solidFill>
                  <a:schemeClr val="bg1"/>
                </a:solidFill>
                <a:latin typeface="Arial" panose="020B0604020202020204" pitchFamily="34" charset="0"/>
                <a:cs typeface="Arial" panose="020B0604020202020204" pitchFamily="34" charset="0"/>
              </a:rPr>
              <a:t> </a:t>
            </a:r>
            <a:endParaRPr lang="en-IN" sz="2200" b="0" i="0" dirty="0">
              <a:solidFill>
                <a:schemeClr val="bg1"/>
              </a:solidFill>
              <a:effectLs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4679EDE-1F18-7E24-8A76-DE2BC225A8FC}"/>
              </a:ext>
            </a:extLst>
          </p:cNvPr>
          <p:cNvSpPr txBox="1"/>
          <p:nvPr/>
        </p:nvSpPr>
        <p:spPr>
          <a:xfrm>
            <a:off x="342900" y="2272179"/>
            <a:ext cx="11849100" cy="769441"/>
          </a:xfrm>
          <a:prstGeom prst="rect">
            <a:avLst/>
          </a:prstGeom>
          <a:noFill/>
        </p:spPr>
        <p:txBody>
          <a:bodyPr wrap="square" rtlCol="0">
            <a:spAutoFit/>
          </a:bodyPr>
          <a:lstStyle/>
          <a:p>
            <a:r>
              <a:rPr lang="en-US" sz="2200" b="0" i="0" dirty="0">
                <a:solidFill>
                  <a:schemeClr val="bg1"/>
                </a:solidFill>
                <a:effectLst/>
                <a:latin typeface="Arial" panose="020B0604020202020204" pitchFamily="34" charset="0"/>
                <a:cs typeface="Arial" panose="020B0604020202020204" pitchFamily="34" charset="0"/>
              </a:rPr>
              <a:t>The first order Taylor expansion in the above equation is computed to obtain an approximation of the transformation T</a:t>
            </a:r>
            <a:r>
              <a:rPr lang="en-US" sz="2200" b="1" baseline="-25000" dirty="0">
                <a:solidFill>
                  <a:schemeClr val="bg1"/>
                </a:solidFill>
                <a:latin typeface="Arial" panose="020B0604020202020204" pitchFamily="34" charset="0"/>
                <a:cs typeface="Arial" panose="020B0604020202020204" pitchFamily="34" charset="0"/>
              </a:rPr>
              <a:t>S</a:t>
            </a:r>
            <a:r>
              <a:rPr lang="en-US" sz="2200" b="0" i="0" baseline="-25000" dirty="0">
                <a:solidFill>
                  <a:schemeClr val="bg1"/>
                </a:solidFill>
                <a:effectLst/>
                <a:latin typeface="Arial" panose="020B0604020202020204" pitchFamily="34" charset="0"/>
                <a:cs typeface="Arial" panose="020B0604020202020204" pitchFamily="34" charset="0"/>
              </a:rPr>
              <a:t>←</a:t>
            </a:r>
            <a:r>
              <a:rPr lang="en-US" sz="2200" b="1" i="0" baseline="-25000" dirty="0">
                <a:solidFill>
                  <a:schemeClr val="bg1"/>
                </a:solidFill>
                <a:effectLst/>
                <a:latin typeface="Arial" panose="020B0604020202020204" pitchFamily="34" charset="0"/>
                <a:cs typeface="Arial" panose="020B0604020202020204" pitchFamily="34" charset="0"/>
              </a:rPr>
              <a:t>D</a:t>
            </a:r>
            <a:r>
              <a:rPr lang="en-US" sz="2200" b="0" i="0" dirty="0">
                <a:solidFill>
                  <a:schemeClr val="bg1"/>
                </a:solidFill>
                <a:effectLst/>
                <a:latin typeface="Arial" panose="020B0604020202020204" pitchFamily="34" charset="0"/>
                <a:cs typeface="Arial" panose="020B0604020202020204" pitchFamily="34" charset="0"/>
              </a:rPr>
              <a:t>​​(</a:t>
            </a:r>
            <a:r>
              <a:rPr lang="en-US" sz="2200" b="0" i="1" dirty="0">
                <a:solidFill>
                  <a:schemeClr val="bg1"/>
                </a:solidFill>
                <a:effectLst/>
                <a:latin typeface="Arial" panose="020B0604020202020204" pitchFamily="34" charset="0"/>
                <a:cs typeface="Arial" panose="020B0604020202020204" pitchFamily="34" charset="0"/>
              </a:rPr>
              <a:t>z</a:t>
            </a:r>
            <a:r>
              <a:rPr lang="en-US" sz="2200" b="0" i="0" dirty="0">
                <a:solidFill>
                  <a:schemeClr val="bg1"/>
                </a:solidFill>
                <a:effectLst/>
                <a:latin typeface="Arial" panose="020B0604020202020204" pitchFamily="34" charset="0"/>
                <a:cs typeface="Arial" panose="020B0604020202020204" pitchFamily="34" charset="0"/>
              </a:rPr>
              <a:t>) near </a:t>
            </a:r>
            <a:r>
              <a:rPr lang="en-US" sz="2200" b="0" i="1" dirty="0" err="1">
                <a:solidFill>
                  <a:schemeClr val="bg1"/>
                </a:solidFill>
                <a:effectLst/>
                <a:latin typeface="Arial" panose="020B0604020202020204" pitchFamily="34" charset="0"/>
                <a:cs typeface="Arial" panose="020B0604020202020204" pitchFamily="34" charset="0"/>
              </a:rPr>
              <a:t>z</a:t>
            </a:r>
            <a:r>
              <a:rPr lang="en-US" sz="2200" b="0" i="1" baseline="-25000" dirty="0" err="1">
                <a:solidFill>
                  <a:schemeClr val="bg1"/>
                </a:solidFill>
                <a:effectLst/>
                <a:latin typeface="Arial" panose="020B0604020202020204" pitchFamily="34" charset="0"/>
                <a:cs typeface="Arial" panose="020B0604020202020204" pitchFamily="34" charset="0"/>
              </a:rPr>
              <a:t>k</a:t>
            </a:r>
            <a:r>
              <a:rPr lang="en-US" sz="2200" b="0" i="0" dirty="0">
                <a:solidFill>
                  <a:schemeClr val="bg1"/>
                </a:solidFill>
                <a:effectLst/>
                <a:latin typeface="Arial" panose="020B0604020202020204" pitchFamily="34" charset="0"/>
                <a:cs typeface="Arial" panose="020B0604020202020204" pitchFamily="34" charset="0"/>
              </a:rPr>
              <a:t>​ in </a:t>
            </a:r>
            <a:r>
              <a:rPr lang="en-US" sz="2200" b="1" i="0" dirty="0">
                <a:solidFill>
                  <a:schemeClr val="bg1"/>
                </a:solidFill>
                <a:effectLst/>
                <a:latin typeface="Arial" panose="020B0604020202020204" pitchFamily="34" charset="0"/>
                <a:cs typeface="Arial" panose="020B0604020202020204" pitchFamily="34" charset="0"/>
              </a:rPr>
              <a:t>D</a:t>
            </a:r>
            <a:r>
              <a:rPr lang="en-US" sz="2200" b="0" i="0" dirty="0">
                <a:solidFill>
                  <a:schemeClr val="bg1"/>
                </a:solidFill>
                <a:effectLst/>
                <a:latin typeface="Arial" panose="020B0604020202020204" pitchFamily="34" charset="0"/>
                <a:cs typeface="Arial" panose="020B0604020202020204" pitchFamily="34" charset="0"/>
              </a:rPr>
              <a:t>.</a:t>
            </a:r>
            <a:r>
              <a:rPr lang="en-US" sz="2200" dirty="0">
                <a:solidFill>
                  <a:schemeClr val="bg1"/>
                </a:solidFill>
                <a:latin typeface="Arial" panose="020B0604020202020204" pitchFamily="34" charset="0"/>
                <a:cs typeface="Arial" panose="020B0604020202020204" pitchFamily="34" charset="0"/>
              </a:rPr>
              <a:t> The equation is:</a:t>
            </a:r>
            <a:endParaRPr lang="en-US" sz="2200" b="0" i="0" dirty="0">
              <a:solidFill>
                <a:schemeClr val="bg1"/>
              </a:solidFill>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071855B-4428-3A45-2066-161669DED9DE}"/>
              </a:ext>
            </a:extLst>
          </p:cNvPr>
          <p:cNvPicPr>
            <a:picLocks noChangeAspect="1"/>
          </p:cNvPicPr>
          <p:nvPr/>
        </p:nvPicPr>
        <p:blipFill>
          <a:blip r:embed="rId2"/>
          <a:stretch>
            <a:fillRect/>
          </a:stretch>
        </p:blipFill>
        <p:spPr>
          <a:xfrm>
            <a:off x="3427690" y="3127258"/>
            <a:ext cx="5336619" cy="603484"/>
          </a:xfrm>
          <a:prstGeom prst="rect">
            <a:avLst/>
          </a:prstGeom>
        </p:spPr>
      </p:pic>
      <p:sp>
        <p:nvSpPr>
          <p:cNvPr id="7" name="TextBox 6">
            <a:extLst>
              <a:ext uri="{FF2B5EF4-FFF2-40B4-BE49-F238E27FC236}">
                <a16:creationId xmlns:a16="http://schemas.microsoft.com/office/drawing/2014/main" id="{7FAC4D81-BA20-0657-68C8-934ADFE14218}"/>
              </a:ext>
            </a:extLst>
          </p:cNvPr>
          <p:cNvSpPr txBox="1"/>
          <p:nvPr/>
        </p:nvSpPr>
        <p:spPr>
          <a:xfrm>
            <a:off x="342900" y="3807510"/>
            <a:ext cx="9734550" cy="430887"/>
          </a:xfrm>
          <a:prstGeom prst="rect">
            <a:avLst/>
          </a:prstGeom>
          <a:noFill/>
        </p:spPr>
        <p:txBody>
          <a:bodyPr wrap="square" rtlCol="0">
            <a:spAutoFit/>
          </a:bodyPr>
          <a:lstStyle/>
          <a:p>
            <a:r>
              <a:rPr lang="en-IN" sz="2200" dirty="0">
                <a:solidFill>
                  <a:schemeClr val="bg1"/>
                </a:solidFill>
                <a:latin typeface="Arial" panose="020B0604020202020204" pitchFamily="34" charset="0"/>
                <a:cs typeface="Arial" panose="020B0604020202020204" pitchFamily="34" charset="0"/>
              </a:rPr>
              <a:t>Where </a:t>
            </a:r>
            <a:r>
              <a:rPr lang="en-IN" sz="2200" i="1" dirty="0" err="1">
                <a:solidFill>
                  <a:schemeClr val="bg1"/>
                </a:solidFill>
                <a:latin typeface="Arial" panose="020B0604020202020204" pitchFamily="34" charset="0"/>
                <a:cs typeface="Arial" panose="020B0604020202020204" pitchFamily="34" charset="0"/>
              </a:rPr>
              <a:t>J</a:t>
            </a:r>
            <a:r>
              <a:rPr lang="en-IN" sz="2200" baseline="-25000" dirty="0" err="1">
                <a:solidFill>
                  <a:schemeClr val="bg1"/>
                </a:solidFill>
                <a:latin typeface="Arial" panose="020B0604020202020204" pitchFamily="34" charset="0"/>
                <a:cs typeface="Arial" panose="020B0604020202020204" pitchFamily="34" charset="0"/>
              </a:rPr>
              <a:t>k</a:t>
            </a:r>
            <a:r>
              <a:rPr lang="en-IN" sz="2200" dirty="0">
                <a:solidFill>
                  <a:schemeClr val="bg1"/>
                </a:solidFill>
                <a:latin typeface="Arial" panose="020B0604020202020204" pitchFamily="34" charset="0"/>
                <a:cs typeface="Arial" panose="020B0604020202020204" pitchFamily="34" charset="0"/>
              </a:rPr>
              <a:t> is a matrix obtained by:</a:t>
            </a:r>
          </a:p>
        </p:txBody>
      </p:sp>
      <p:pic>
        <p:nvPicPr>
          <p:cNvPr id="9" name="Picture 8">
            <a:extLst>
              <a:ext uri="{FF2B5EF4-FFF2-40B4-BE49-F238E27FC236}">
                <a16:creationId xmlns:a16="http://schemas.microsoft.com/office/drawing/2014/main" id="{F1EBF30F-0218-4A64-408D-49396A9D1F28}"/>
              </a:ext>
            </a:extLst>
          </p:cNvPr>
          <p:cNvPicPr>
            <a:picLocks noChangeAspect="1"/>
          </p:cNvPicPr>
          <p:nvPr/>
        </p:nvPicPr>
        <p:blipFill>
          <a:blip r:embed="rId3"/>
          <a:stretch>
            <a:fillRect/>
          </a:stretch>
        </p:blipFill>
        <p:spPr>
          <a:xfrm>
            <a:off x="3356933" y="4315165"/>
            <a:ext cx="5336619" cy="700009"/>
          </a:xfrm>
          <a:prstGeom prst="rect">
            <a:avLst/>
          </a:prstGeom>
        </p:spPr>
      </p:pic>
      <p:sp>
        <p:nvSpPr>
          <p:cNvPr id="10" name="TextBox 9">
            <a:extLst>
              <a:ext uri="{FF2B5EF4-FFF2-40B4-BE49-F238E27FC236}">
                <a16:creationId xmlns:a16="http://schemas.microsoft.com/office/drawing/2014/main" id="{54014456-2005-E876-6706-75E22903570A}"/>
              </a:ext>
            </a:extLst>
          </p:cNvPr>
          <p:cNvSpPr txBox="1"/>
          <p:nvPr/>
        </p:nvSpPr>
        <p:spPr>
          <a:xfrm>
            <a:off x="342900" y="5244757"/>
            <a:ext cx="11544300" cy="1446550"/>
          </a:xfrm>
          <a:prstGeom prst="rect">
            <a:avLst/>
          </a:prstGeom>
          <a:noFill/>
        </p:spPr>
        <p:txBody>
          <a:bodyPr wrap="square" rtlCol="0">
            <a:spAutoFit/>
          </a:bodyPr>
          <a:lstStyle/>
          <a:p>
            <a:pPr marL="342900" indent="-342900" algn="l">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Then the network employs the U-Net architecture to estimate K heatmaps, one for each </a:t>
            </a:r>
            <a:r>
              <a:rPr lang="en-US" sz="2200" b="0" i="0" dirty="0" err="1">
                <a:solidFill>
                  <a:schemeClr val="bg1"/>
                </a:solidFill>
                <a:effectLst/>
                <a:latin typeface="Arial" panose="020B0604020202020204" pitchFamily="34" charset="0"/>
                <a:cs typeface="Arial" panose="020B0604020202020204" pitchFamily="34" charset="0"/>
              </a:rPr>
              <a:t>keypoint</a:t>
            </a:r>
            <a:r>
              <a:rPr lang="en-US" sz="2200" b="0" i="0" dirty="0">
                <a:solidFill>
                  <a:schemeClr val="bg1"/>
                </a:solidFill>
                <a:effectLst/>
                <a:latin typeface="Arial" panose="020B0604020202020204" pitchFamily="34" charset="0"/>
                <a:cs typeface="Arial" panose="020B0604020202020204" pitchFamily="34" charset="0"/>
              </a:rPr>
              <a:t>, and the last layer of the decoder uses </a:t>
            </a:r>
            <a:r>
              <a:rPr lang="en-US" sz="2200" b="0" i="0" dirty="0" err="1">
                <a:solidFill>
                  <a:schemeClr val="bg1"/>
                </a:solidFill>
                <a:effectLst/>
                <a:latin typeface="Arial" panose="020B0604020202020204" pitchFamily="34" charset="0"/>
                <a:cs typeface="Arial" panose="020B0604020202020204" pitchFamily="34" charset="0"/>
              </a:rPr>
              <a:t>softmax</a:t>
            </a:r>
            <a:r>
              <a:rPr lang="en-US" sz="2200" b="0" i="0" dirty="0">
                <a:solidFill>
                  <a:schemeClr val="bg1"/>
                </a:solidFill>
                <a:effectLst/>
                <a:latin typeface="Arial" panose="020B0604020202020204" pitchFamily="34" charset="0"/>
                <a:cs typeface="Arial" panose="020B0604020202020204" pitchFamily="34" charset="0"/>
              </a:rPr>
              <a:t> activations to predict heatmaps that can be interpreted as </a:t>
            </a:r>
            <a:r>
              <a:rPr lang="en-US" sz="2200" b="0" i="0" dirty="0" err="1">
                <a:solidFill>
                  <a:schemeClr val="bg1"/>
                </a:solidFill>
                <a:effectLst/>
                <a:latin typeface="Arial" panose="020B0604020202020204" pitchFamily="34" charset="0"/>
                <a:cs typeface="Arial" panose="020B0604020202020204" pitchFamily="34" charset="0"/>
              </a:rPr>
              <a:t>keypoint</a:t>
            </a:r>
            <a:r>
              <a:rPr lang="en-US" sz="2200" b="0" i="0" dirty="0">
                <a:solidFill>
                  <a:schemeClr val="bg1"/>
                </a:solidFill>
                <a:effectLst/>
                <a:latin typeface="Arial" panose="020B0604020202020204" pitchFamily="34" charset="0"/>
                <a:cs typeface="Arial" panose="020B0604020202020204" pitchFamily="34" charset="0"/>
              </a:rPr>
              <a:t> detection confidence maps.</a:t>
            </a:r>
          </a:p>
          <a:p>
            <a:pPr marL="342900" indent="-342900" algn="l">
              <a:buFont typeface="Arial" panose="020B0604020202020204" pitchFamily="34" charset="0"/>
              <a:buChar char="•"/>
            </a:pPr>
            <a:r>
              <a:rPr lang="en-US" sz="2200" b="0" i="0" dirty="0">
                <a:solidFill>
                  <a:schemeClr val="bg1"/>
                </a:solidFill>
                <a:effectLst/>
                <a:latin typeface="Arial" panose="020B0604020202020204" pitchFamily="34" charset="0"/>
                <a:cs typeface="Arial" panose="020B0604020202020204" pitchFamily="34" charset="0"/>
              </a:rPr>
              <a:t>The expected </a:t>
            </a:r>
            <a:r>
              <a:rPr lang="en-US" sz="2200" b="0" i="0" dirty="0" err="1">
                <a:solidFill>
                  <a:schemeClr val="bg1"/>
                </a:solidFill>
                <a:effectLst/>
                <a:latin typeface="Arial" panose="020B0604020202020204" pitchFamily="34" charset="0"/>
                <a:cs typeface="Arial" panose="020B0604020202020204" pitchFamily="34" charset="0"/>
              </a:rPr>
              <a:t>keypoint</a:t>
            </a:r>
            <a:r>
              <a:rPr lang="en-US" sz="2200" b="0" i="0" dirty="0">
                <a:solidFill>
                  <a:schemeClr val="bg1"/>
                </a:solidFill>
                <a:effectLst/>
                <a:latin typeface="Arial" panose="020B0604020202020204" pitchFamily="34" charset="0"/>
                <a:cs typeface="Arial" panose="020B0604020202020204" pitchFamily="34" charset="0"/>
              </a:rPr>
              <a:t> location is estimated using the average operation</a:t>
            </a:r>
          </a:p>
        </p:txBody>
      </p:sp>
    </p:spTree>
    <p:extLst>
      <p:ext uri="{BB962C8B-B14F-4D97-AF65-F5344CB8AC3E}">
        <p14:creationId xmlns:p14="http://schemas.microsoft.com/office/powerpoint/2010/main" val="3297272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1037</TotalTime>
  <Words>2090</Words>
  <Application>Microsoft Office PowerPoint</Application>
  <PresentationFormat>Widescreen</PresentationFormat>
  <Paragraphs>111</Paragraphs>
  <Slides>17</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Impact</vt:lpstr>
      <vt:lpstr>KaTeX_Main</vt:lpstr>
      <vt:lpstr>KaTeX_Math</vt:lpstr>
      <vt:lpstr>ProximaVara-Roman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hriday shah</dc:creator>
  <cp:lastModifiedBy>hriday shah</cp:lastModifiedBy>
  <cp:revision>16</cp:revision>
  <dcterms:created xsi:type="dcterms:W3CDTF">2023-10-24T04:51:23Z</dcterms:created>
  <dcterms:modified xsi:type="dcterms:W3CDTF">2023-10-26T06:44:50Z</dcterms:modified>
</cp:coreProperties>
</file>